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2" r:id="rId3"/>
    <p:sldId id="257" r:id="rId4"/>
    <p:sldId id="260" r:id="rId5"/>
    <p:sldId id="263" r:id="rId6"/>
    <p:sldId id="264" r:id="rId7"/>
    <p:sldId id="265" r:id="rId8"/>
    <p:sldId id="266" r:id="rId9"/>
    <p:sldId id="259" r:id="rId10"/>
    <p:sldId id="267" r:id="rId11"/>
    <p:sldId id="261"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F2B33D"/>
    <a:srgbClr val="E19316"/>
    <a:srgbClr val="FFB601"/>
    <a:srgbClr val="FCCD04"/>
    <a:srgbClr val="FDDF03"/>
    <a:srgbClr val="000000"/>
    <a:srgbClr val="7B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9" d="100"/>
          <a:sy n="109" d="100"/>
        </p:scale>
        <p:origin x="5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2073C-E56B-4853-8BA4-1500F2108C09}"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5D133-80EB-4A7E-B427-6BD65C3A8CB7}" type="slidenum">
              <a:rPr lang="en-US" smtClean="0"/>
              <a:t>‹#›</a:t>
            </a:fld>
            <a:endParaRPr lang="en-US"/>
          </a:p>
        </p:txBody>
      </p:sp>
    </p:spTree>
    <p:extLst>
      <p:ext uri="{BB962C8B-B14F-4D97-AF65-F5344CB8AC3E}">
        <p14:creationId xmlns:p14="http://schemas.microsoft.com/office/powerpoint/2010/main" val="33660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5D133-80EB-4A7E-B427-6BD65C3A8CB7}" type="slidenum">
              <a:rPr lang="en-US" smtClean="0"/>
              <a:t>3</a:t>
            </a:fld>
            <a:endParaRPr lang="en-US"/>
          </a:p>
        </p:txBody>
      </p:sp>
    </p:spTree>
    <p:extLst>
      <p:ext uri="{BB962C8B-B14F-4D97-AF65-F5344CB8AC3E}">
        <p14:creationId xmlns:p14="http://schemas.microsoft.com/office/powerpoint/2010/main" val="60144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A1C5D133-80EB-4A7E-B427-6BD65C3A8CB7}" type="slidenum">
              <a:rPr lang="en-US" smtClean="0"/>
              <a:t>4</a:t>
            </a:fld>
            <a:endParaRPr lang="en-US"/>
          </a:p>
        </p:txBody>
      </p:sp>
    </p:spTree>
    <p:extLst>
      <p:ext uri="{BB962C8B-B14F-4D97-AF65-F5344CB8AC3E}">
        <p14:creationId xmlns:p14="http://schemas.microsoft.com/office/powerpoint/2010/main" val="86750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1C5D133-80EB-4A7E-B427-6BD65C3A8CB7}" type="slidenum">
              <a:rPr lang="en-US" smtClean="0"/>
              <a:t>9</a:t>
            </a:fld>
            <a:endParaRPr lang="en-US"/>
          </a:p>
        </p:txBody>
      </p:sp>
    </p:spTree>
    <p:extLst>
      <p:ext uri="{BB962C8B-B14F-4D97-AF65-F5344CB8AC3E}">
        <p14:creationId xmlns:p14="http://schemas.microsoft.com/office/powerpoint/2010/main" val="107377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5D133-80EB-4A7E-B427-6BD65C3A8CB7}" type="slidenum">
              <a:rPr lang="en-US" smtClean="0"/>
              <a:t>11</a:t>
            </a:fld>
            <a:endParaRPr lang="en-US"/>
          </a:p>
        </p:txBody>
      </p:sp>
    </p:spTree>
    <p:extLst>
      <p:ext uri="{BB962C8B-B14F-4D97-AF65-F5344CB8AC3E}">
        <p14:creationId xmlns:p14="http://schemas.microsoft.com/office/powerpoint/2010/main" val="264059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1C5D133-80EB-4A7E-B427-6BD65C3A8CB7}" type="slidenum">
              <a:rPr lang="en-US" smtClean="0"/>
              <a:t>12</a:t>
            </a:fld>
            <a:endParaRPr lang="en-US"/>
          </a:p>
        </p:txBody>
      </p:sp>
    </p:spTree>
    <p:extLst>
      <p:ext uri="{BB962C8B-B14F-4D97-AF65-F5344CB8AC3E}">
        <p14:creationId xmlns:p14="http://schemas.microsoft.com/office/powerpoint/2010/main" val="399171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and Discussion</a:t>
            </a:r>
            <a:endParaRPr lang="en-US" dirty="0"/>
          </a:p>
        </p:txBody>
      </p:sp>
      <p:sp>
        <p:nvSpPr>
          <p:cNvPr id="4" name="Slide Number Placeholder 3"/>
          <p:cNvSpPr>
            <a:spLocks noGrp="1"/>
          </p:cNvSpPr>
          <p:nvPr>
            <p:ph type="sldNum" sz="quarter" idx="10"/>
          </p:nvPr>
        </p:nvSpPr>
        <p:spPr/>
        <p:txBody>
          <a:bodyPr/>
          <a:lstStyle/>
          <a:p>
            <a:fld id="{A1C5D133-80EB-4A7E-B427-6BD65C3A8CB7}" type="slidenum">
              <a:rPr lang="en-US" smtClean="0"/>
              <a:t>13</a:t>
            </a:fld>
            <a:endParaRPr lang="en-US"/>
          </a:p>
        </p:txBody>
      </p:sp>
    </p:spTree>
    <p:extLst>
      <p:ext uri="{BB962C8B-B14F-4D97-AF65-F5344CB8AC3E}">
        <p14:creationId xmlns:p14="http://schemas.microsoft.com/office/powerpoint/2010/main" val="2256502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12/5/2019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tx1"/>
            </a:gs>
            <a:gs pos="56000">
              <a:srgbClr val="FAA61A"/>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12/5/2019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t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71" y="2203374"/>
            <a:ext cx="9354308" cy="2432120"/>
          </a:xfrm>
          <a:prstGeom prst="rect">
            <a:avLst/>
          </a:prstGeom>
        </p:spPr>
      </p:pic>
    </p:spTree>
    <p:extLst>
      <p:ext uri="{BB962C8B-B14F-4D97-AF65-F5344CB8AC3E}">
        <p14:creationId xmlns:p14="http://schemas.microsoft.com/office/powerpoint/2010/main" val="92515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422721"/>
            <a:ext cx="9613861" cy="1080938"/>
          </a:xfrm>
        </p:spPr>
        <p:txBody>
          <a:bodyPr/>
          <a:lstStyle/>
          <a:p>
            <a:r>
              <a:rPr lang="en-US" dirty="0" smtClean="0"/>
              <a:t>Annual ANA Conventions:</a:t>
            </a:r>
            <a:endParaRPr lang="en-US" dirty="0"/>
          </a:p>
        </p:txBody>
      </p:sp>
      <p:sp>
        <p:nvSpPr>
          <p:cNvPr id="5" name="TextBox 4"/>
          <p:cNvSpPr txBox="1"/>
          <p:nvPr/>
        </p:nvSpPr>
        <p:spPr>
          <a:xfrm>
            <a:off x="407625" y="1213544"/>
            <a:ext cx="10488058" cy="646331"/>
          </a:xfrm>
          <a:prstGeom prst="rect">
            <a:avLst/>
          </a:prstGeom>
          <a:noFill/>
        </p:spPr>
        <p:txBody>
          <a:bodyPr wrap="square" rtlCol="0">
            <a:spAutoFit/>
          </a:bodyPr>
          <a:lstStyle/>
          <a:p>
            <a:r>
              <a:rPr lang="en-US" sz="3600" dirty="0" smtClean="0"/>
              <a:t>National Money Show</a:t>
            </a:r>
            <a:r>
              <a:rPr lang="en-US" sz="1600" dirty="0" smtClean="0"/>
              <a:t>®</a:t>
            </a:r>
            <a:r>
              <a:rPr lang="en-US" sz="3200" dirty="0" smtClean="0"/>
              <a:t> </a:t>
            </a:r>
            <a:r>
              <a:rPr lang="en-US" sz="3600" dirty="0" smtClean="0"/>
              <a:t>&amp; World’s Fair of Money</a:t>
            </a:r>
            <a:r>
              <a:rPr lang="en-US" sz="1600" dirty="0" smtClean="0"/>
              <a:t>®</a:t>
            </a:r>
            <a:endParaRPr lang="en-US" sz="1050" dirty="0" smtClean="0"/>
          </a:p>
        </p:txBody>
      </p:sp>
      <p:sp>
        <p:nvSpPr>
          <p:cNvPr id="7" name="TextBox 6"/>
          <p:cNvSpPr txBox="1"/>
          <p:nvPr/>
        </p:nvSpPr>
        <p:spPr>
          <a:xfrm>
            <a:off x="680321" y="2650698"/>
            <a:ext cx="4178118"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Hundreds of dealers</a:t>
            </a:r>
            <a:endParaRPr lang="en-US" dirty="0">
              <a:solidFill>
                <a:schemeClr val="bg1">
                  <a:lumMod val="95000"/>
                  <a:lumOff val="5000"/>
                </a:schemeClr>
              </a:solidFill>
            </a:endParaRP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Educational programming</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Live auctions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Exhibits of rare historical numismatic items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Family-friendly activities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550" y="2249745"/>
            <a:ext cx="5651240" cy="377220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698" y="4135846"/>
            <a:ext cx="3893841" cy="2594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89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 Numismatic Library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4908"/>
          <a:stretch/>
        </p:blipFill>
        <p:spPr>
          <a:xfrm>
            <a:off x="6332132" y="914995"/>
            <a:ext cx="3566994" cy="3476947"/>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161" y="3980464"/>
            <a:ext cx="3948974" cy="2626068"/>
          </a:xfrm>
          <a:prstGeom prst="rect">
            <a:avLst/>
          </a:prstGeom>
          <a:ln>
            <a:noFill/>
          </a:ln>
          <a:effectLst>
            <a:outerShdw blurRad="190500" algn="tl" rotWithShape="0">
              <a:srgbClr val="000000">
                <a:alpha val="70000"/>
              </a:srgbClr>
            </a:outerShdw>
          </a:effectLst>
        </p:spPr>
      </p:pic>
      <p:sp>
        <p:nvSpPr>
          <p:cNvPr id="10" name="TextBox 9"/>
          <p:cNvSpPr txBox="1"/>
          <p:nvPr/>
        </p:nvSpPr>
        <p:spPr>
          <a:xfrm>
            <a:off x="680321" y="3322096"/>
            <a:ext cx="4383604" cy="1477328"/>
          </a:xfrm>
          <a:prstGeom prst="rect">
            <a:avLst/>
          </a:prstGeom>
          <a:noFill/>
        </p:spPr>
        <p:txBody>
          <a:bodyPr wrap="square" rtlCol="0">
            <a:spAutoFit/>
          </a:bodyPr>
          <a:lstStyle/>
          <a:p>
            <a:r>
              <a:rPr lang="en-US" dirty="0" smtClean="0">
                <a:solidFill>
                  <a:schemeClr val="bg1">
                    <a:lumMod val="95000"/>
                    <a:lumOff val="5000"/>
                  </a:schemeClr>
                </a:solidFill>
              </a:rPr>
              <a:t>The world’s largest numismatic lending library with more than 128,000 books, auction catalogs, periodicals and DVDs.</a:t>
            </a:r>
          </a:p>
          <a:p>
            <a:endParaRPr lang="en-US" dirty="0">
              <a:solidFill>
                <a:schemeClr val="bg1">
                  <a:lumMod val="95000"/>
                  <a:lumOff val="5000"/>
                </a:schemeClr>
              </a:solidFill>
            </a:endParaRPr>
          </a:p>
          <a:p>
            <a:r>
              <a:rPr lang="en-US" dirty="0" smtClean="0">
                <a:solidFill>
                  <a:schemeClr val="bg1">
                    <a:lumMod val="95000"/>
                    <a:lumOff val="5000"/>
                  </a:schemeClr>
                </a:solidFill>
              </a:rPr>
              <a:t>Members have free borrowing privileges.</a:t>
            </a:r>
          </a:p>
        </p:txBody>
      </p:sp>
    </p:spTree>
    <p:extLst>
      <p:ext uri="{BB962C8B-B14F-4D97-AF65-F5344CB8AC3E}">
        <p14:creationId xmlns:p14="http://schemas.microsoft.com/office/powerpoint/2010/main" val="3943432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ANA Money Museum</a:t>
            </a:r>
            <a:endParaRPr lang="en-US" dirty="0"/>
          </a:p>
        </p:txBody>
      </p:sp>
      <p:sp>
        <p:nvSpPr>
          <p:cNvPr id="2" name="TextBox 1"/>
          <p:cNvSpPr txBox="1"/>
          <p:nvPr/>
        </p:nvSpPr>
        <p:spPr>
          <a:xfrm>
            <a:off x="603204" y="3831826"/>
            <a:ext cx="4074558"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America’s largest museum dedicated to numismatics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Three main galleries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Virtual exhibits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85" y="3738499"/>
            <a:ext cx="4508313" cy="3003663"/>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543"/>
          <a:stretch/>
        </p:blipFill>
        <p:spPr>
          <a:xfrm>
            <a:off x="9111168" y="1112354"/>
            <a:ext cx="2725060" cy="3181681"/>
          </a:xfrm>
          <a:prstGeom prst="rect">
            <a:avLst/>
          </a:prstGeom>
          <a:ln>
            <a:noFill/>
          </a:ln>
          <a:effectLst>
            <a:outerShdw blurRad="190500" algn="tl" rotWithShape="0">
              <a:srgbClr val="000000">
                <a:alpha val="70000"/>
              </a:srgbClr>
            </a:outerShdw>
          </a:effectLst>
        </p:spPr>
      </p:pic>
      <p:sp>
        <p:nvSpPr>
          <p:cNvPr id="10" name="TextBox 9"/>
          <p:cNvSpPr txBox="1"/>
          <p:nvPr/>
        </p:nvSpPr>
        <p:spPr>
          <a:xfrm>
            <a:off x="603204" y="2323328"/>
            <a:ext cx="6447592" cy="1200329"/>
          </a:xfrm>
          <a:prstGeom prst="rect">
            <a:avLst/>
          </a:prstGeom>
          <a:noFill/>
        </p:spPr>
        <p:txBody>
          <a:bodyPr wrap="square" rtlCol="0">
            <a:spAutoFit/>
          </a:bodyPr>
          <a:lstStyle/>
          <a:p>
            <a:r>
              <a:rPr lang="en-US" dirty="0" smtClean="0">
                <a:solidFill>
                  <a:schemeClr val="bg1">
                    <a:lumMod val="95000"/>
                    <a:lumOff val="5000"/>
                  </a:schemeClr>
                </a:solidFill>
              </a:rPr>
              <a:t>The museum explores art, history, science and much more to promote the diverse nature of money and related items. Visitors can find spectacular rarities and learn about history through the world of money.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592" y="2143665"/>
            <a:ext cx="1987296" cy="1987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816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alpha val="3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51304"/>
            <a:ext cx="9144000" cy="2377440"/>
          </a:xfrm>
          <a:prstGeom prst="rect">
            <a:avLst/>
          </a:prstGeom>
          <a:ln w="127000" cap="sq">
            <a:noFill/>
            <a:miter lim="800000"/>
          </a:ln>
          <a:effectLst>
            <a:outerShdw blurRad="57150" dist="50800" dir="2700000" algn="tl" rotWithShape="0">
              <a:srgbClr val="000000">
                <a:alpha val="40000"/>
              </a:srgbClr>
            </a:outerShdw>
          </a:effectLst>
        </p:spPr>
      </p:pic>
      <p:sp>
        <p:nvSpPr>
          <p:cNvPr id="3" name="TextBox 2"/>
          <p:cNvSpPr txBox="1"/>
          <p:nvPr/>
        </p:nvSpPr>
        <p:spPr>
          <a:xfrm>
            <a:off x="1915099" y="3745735"/>
            <a:ext cx="8361803" cy="830997"/>
          </a:xfrm>
          <a:prstGeom prst="rect">
            <a:avLst/>
          </a:prstGeom>
          <a:noFill/>
        </p:spPr>
        <p:txBody>
          <a:bodyPr wrap="square" rtlCol="0">
            <a:spAutoFit/>
          </a:bodyPr>
          <a:lstStyle/>
          <a:p>
            <a:pPr algn="ctr"/>
            <a:r>
              <a:rPr lang="en-US" sz="4800" dirty="0">
                <a:solidFill>
                  <a:schemeClr val="bg2"/>
                </a:solidFill>
              </a:rPr>
              <a:t>m</a:t>
            </a:r>
            <a:r>
              <a:rPr lang="en-US" sz="4800" dirty="0" smtClean="0">
                <a:solidFill>
                  <a:schemeClr val="bg2"/>
                </a:solidFill>
              </a:rPr>
              <a:t>oney.org</a:t>
            </a:r>
            <a:endParaRPr lang="en-US" sz="4800" dirty="0">
              <a:solidFill>
                <a:schemeClr val="bg2"/>
              </a:solidFill>
            </a:endParaRPr>
          </a:p>
        </p:txBody>
      </p:sp>
      <p:sp>
        <p:nvSpPr>
          <p:cNvPr id="4" name="TextBox 3"/>
          <p:cNvSpPr txBox="1"/>
          <p:nvPr/>
        </p:nvSpPr>
        <p:spPr>
          <a:xfrm>
            <a:off x="3297716" y="4913523"/>
            <a:ext cx="5596569" cy="830997"/>
          </a:xfrm>
          <a:prstGeom prst="rect">
            <a:avLst/>
          </a:prstGeom>
          <a:noFill/>
        </p:spPr>
        <p:txBody>
          <a:bodyPr wrap="square" rtlCol="0">
            <a:spAutoFit/>
          </a:bodyPr>
          <a:lstStyle/>
          <a:p>
            <a:pPr algn="ctr"/>
            <a:r>
              <a:rPr lang="en-US" sz="4800" dirty="0" smtClean="0">
                <a:solidFill>
                  <a:schemeClr val="bg2"/>
                </a:solidFill>
              </a:rPr>
              <a:t>800-367-9723</a:t>
            </a:r>
            <a:endParaRPr lang="en-US" sz="4800" dirty="0">
              <a:solidFill>
                <a:schemeClr val="bg2"/>
              </a:solidFill>
            </a:endParaRPr>
          </a:p>
        </p:txBody>
      </p:sp>
    </p:spTree>
    <p:extLst>
      <p:ext uri="{BB962C8B-B14F-4D97-AF65-F5344CB8AC3E}">
        <p14:creationId xmlns:p14="http://schemas.microsoft.com/office/powerpoint/2010/main" val="303505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45108" y="1168402"/>
            <a:ext cx="9701784" cy="2246769"/>
          </a:xfrm>
          <a:prstGeom prst="rect">
            <a:avLst/>
          </a:prstGeom>
          <a:noFill/>
        </p:spPr>
        <p:txBody>
          <a:bodyPr wrap="square" rtlCol="0">
            <a:spAutoFit/>
          </a:bodyPr>
          <a:lstStyle/>
          <a:p>
            <a:pPr algn="ctr"/>
            <a:r>
              <a:rPr lang="en-US" sz="2800" dirty="0" smtClean="0">
                <a:ln w="0"/>
                <a:solidFill>
                  <a:schemeClr val="bg1"/>
                </a:solidFill>
                <a:effectLst>
                  <a:outerShdw blurRad="50800" dist="38100" dir="8100000" algn="tr" rotWithShape="0">
                    <a:prstClr val="black">
                      <a:alpha val="40000"/>
                    </a:prstClr>
                  </a:outerShdw>
                </a:effectLst>
              </a:rPr>
              <a:t>The American Numismatic Association is a nonprofit educational organization dedicated to helping people discover and explore the world of money through its vast array of programs:</a:t>
            </a:r>
          </a:p>
          <a:p>
            <a:pPr algn="ctr"/>
            <a:endParaRPr lang="en-US" sz="2800" dirty="0">
              <a:ln w="0"/>
              <a:solidFill>
                <a:schemeClr val="bg1"/>
              </a:solidFill>
              <a:effectLst>
                <a:outerShdw blurRad="50800" dist="38100" dir="8100000" algn="tr" rotWithShape="0">
                  <a:prstClr val="black">
                    <a:alpha val="40000"/>
                  </a:prstClr>
                </a:outerShdw>
              </a:effectLst>
            </a:endParaRPr>
          </a:p>
        </p:txBody>
      </p:sp>
      <p:sp>
        <p:nvSpPr>
          <p:cNvPr id="3" name="TextBox 2"/>
          <p:cNvSpPr txBox="1"/>
          <p:nvPr/>
        </p:nvSpPr>
        <p:spPr>
          <a:xfrm>
            <a:off x="3717036" y="3415171"/>
            <a:ext cx="4757928" cy="2246769"/>
          </a:xfrm>
          <a:prstGeom prst="rect">
            <a:avLst/>
          </a:prstGeom>
          <a:noFill/>
        </p:spPr>
        <p:txBody>
          <a:bodyPr wrap="square" rtlCol="0">
            <a:spAutoFit/>
          </a:bodyPr>
          <a:lstStyle/>
          <a:p>
            <a:pPr algn="ctr"/>
            <a:r>
              <a:rPr lang="en-US" sz="2800" dirty="0">
                <a:ln w="0"/>
                <a:solidFill>
                  <a:schemeClr val="bg1"/>
                </a:solidFill>
                <a:effectLst>
                  <a:outerShdw blurRad="50800" dist="38100" dir="8100000" algn="tr" rotWithShape="0">
                    <a:prstClr val="black">
                      <a:alpha val="40000"/>
                    </a:prstClr>
                  </a:outerShdw>
                </a:effectLst>
              </a:rPr>
              <a:t>Publications</a:t>
            </a:r>
          </a:p>
          <a:p>
            <a:pPr algn="ctr"/>
            <a:r>
              <a:rPr lang="en-US" sz="2800" dirty="0">
                <a:ln w="0"/>
                <a:solidFill>
                  <a:schemeClr val="bg1"/>
                </a:solidFill>
                <a:effectLst>
                  <a:outerShdw blurRad="50800" dist="38100" dir="8100000" algn="tr" rotWithShape="0">
                    <a:prstClr val="black">
                      <a:alpha val="40000"/>
                    </a:prstClr>
                  </a:outerShdw>
                </a:effectLst>
              </a:rPr>
              <a:t>Educational </a:t>
            </a:r>
            <a:r>
              <a:rPr lang="en-US" sz="2800" dirty="0" smtClean="0">
                <a:ln w="0"/>
                <a:solidFill>
                  <a:schemeClr val="bg1"/>
                </a:solidFill>
                <a:effectLst>
                  <a:outerShdw blurRad="50800" dist="38100" dir="8100000" algn="tr" rotWithShape="0">
                    <a:prstClr val="black">
                      <a:alpha val="40000"/>
                    </a:prstClr>
                  </a:outerShdw>
                </a:effectLst>
              </a:rPr>
              <a:t>Programs</a:t>
            </a:r>
            <a:endParaRPr lang="en-US" sz="2800" dirty="0">
              <a:ln w="0"/>
              <a:solidFill>
                <a:schemeClr val="bg1"/>
              </a:solidFill>
              <a:effectLst>
                <a:outerShdw blurRad="50800" dist="38100" dir="8100000" algn="tr" rotWithShape="0">
                  <a:prstClr val="black">
                    <a:alpha val="40000"/>
                  </a:prstClr>
                </a:outerShdw>
              </a:effectLst>
            </a:endParaRPr>
          </a:p>
          <a:p>
            <a:pPr algn="ctr"/>
            <a:r>
              <a:rPr lang="en-US" sz="2800" dirty="0">
                <a:ln w="0"/>
                <a:solidFill>
                  <a:schemeClr val="bg1"/>
                </a:solidFill>
                <a:effectLst>
                  <a:outerShdw blurRad="50800" dist="38100" dir="8100000" algn="tr" rotWithShape="0">
                    <a:prstClr val="black">
                      <a:alpha val="40000"/>
                    </a:prstClr>
                  </a:outerShdw>
                </a:effectLst>
              </a:rPr>
              <a:t>Conventions &amp; </a:t>
            </a:r>
            <a:r>
              <a:rPr lang="en-US" sz="2800" dirty="0" smtClean="0">
                <a:ln w="0"/>
                <a:solidFill>
                  <a:schemeClr val="bg1"/>
                </a:solidFill>
                <a:effectLst>
                  <a:outerShdw blurRad="50800" dist="38100" dir="8100000" algn="tr" rotWithShape="0">
                    <a:prstClr val="black">
                      <a:alpha val="40000"/>
                    </a:prstClr>
                  </a:outerShdw>
                </a:effectLst>
              </a:rPr>
              <a:t>Seminars</a:t>
            </a:r>
            <a:endParaRPr lang="en-US" sz="2800" dirty="0">
              <a:ln w="0"/>
              <a:solidFill>
                <a:schemeClr val="bg1"/>
              </a:solidFill>
              <a:effectLst>
                <a:outerShdw blurRad="50800" dist="38100" dir="8100000" algn="tr" rotWithShape="0">
                  <a:prstClr val="black">
                    <a:alpha val="40000"/>
                  </a:prstClr>
                </a:outerShdw>
              </a:effectLst>
            </a:endParaRPr>
          </a:p>
          <a:p>
            <a:pPr algn="ctr"/>
            <a:r>
              <a:rPr lang="en-US" sz="2800" dirty="0">
                <a:ln w="0"/>
                <a:solidFill>
                  <a:schemeClr val="bg1"/>
                </a:solidFill>
                <a:effectLst>
                  <a:outerShdw blurRad="50800" dist="38100" dir="8100000" algn="tr" rotWithShape="0">
                    <a:prstClr val="black">
                      <a:alpha val="40000"/>
                    </a:prstClr>
                  </a:outerShdw>
                </a:effectLst>
              </a:rPr>
              <a:t>Library</a:t>
            </a:r>
          </a:p>
          <a:p>
            <a:pPr algn="ctr"/>
            <a:r>
              <a:rPr lang="en-US" sz="2800" dirty="0">
                <a:ln w="0"/>
                <a:solidFill>
                  <a:schemeClr val="bg1"/>
                </a:solidFill>
                <a:effectLst>
                  <a:outerShdw blurRad="50800" dist="38100" dir="8100000" algn="tr" rotWithShape="0">
                    <a:prstClr val="black">
                      <a:alpha val="40000"/>
                    </a:prstClr>
                  </a:outerShdw>
                </a:effectLst>
              </a:rPr>
              <a:t>Money </a:t>
            </a:r>
            <a:r>
              <a:rPr lang="en-US" sz="2800" dirty="0" smtClean="0">
                <a:ln w="0"/>
                <a:solidFill>
                  <a:schemeClr val="bg1"/>
                </a:solidFill>
                <a:effectLst>
                  <a:outerShdw blurRad="50800" dist="38100" dir="8100000" algn="tr" rotWithShape="0">
                    <a:prstClr val="black">
                      <a:alpha val="40000"/>
                    </a:prstClr>
                  </a:outerShdw>
                </a:effectLst>
              </a:rPr>
              <a:t>Museum</a:t>
            </a:r>
            <a:endParaRPr lang="en-US" sz="2800" dirty="0">
              <a:ln w="0"/>
              <a:solidFill>
                <a:schemeClr val="bg1"/>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739273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45019" y="2214239"/>
            <a:ext cx="8284464" cy="830997"/>
          </a:xfrm>
          <a:prstGeom prst="rect">
            <a:avLst/>
          </a:prstGeom>
          <a:noFill/>
        </p:spPr>
        <p:txBody>
          <a:bodyPr wrap="square" rtlCol="0">
            <a:spAutoFit/>
          </a:bodyPr>
          <a:lstStyle/>
          <a:p>
            <a:pPr algn="ctr"/>
            <a:r>
              <a:rPr lang="en-US" sz="2400" dirty="0" smtClean="0">
                <a:ln w="0"/>
                <a:effectLst>
                  <a:outerShdw blurRad="38100" dist="19050" dir="2700000" algn="tl" rotWithShape="0">
                    <a:schemeClr val="dk1">
                      <a:alpha val="40000"/>
                    </a:schemeClr>
                  </a:outerShdw>
                </a:effectLst>
              </a:rPr>
              <a:t>“The foundation of the ANA was not laid for today alone but for the long and distant future.” —Dr. George F. Heath</a:t>
            </a:r>
            <a:endParaRPr lang="en-US" sz="2400" dirty="0">
              <a:ln w="0"/>
              <a:effectLst>
                <a:outerShdw blurRad="38100" dist="19050" dir="2700000" algn="tl" rotWithShape="0">
                  <a:schemeClr val="dk1">
                    <a:alpha val="40000"/>
                  </a:schemeClr>
                </a:outerShdw>
              </a:effectLst>
            </a:endParaRPr>
          </a:p>
        </p:txBody>
      </p:sp>
      <p:sp>
        <p:nvSpPr>
          <p:cNvPr id="8" name="TextBox 7"/>
          <p:cNvSpPr txBox="1"/>
          <p:nvPr/>
        </p:nvSpPr>
        <p:spPr>
          <a:xfrm>
            <a:off x="680321" y="3340620"/>
            <a:ext cx="5059467" cy="2862322"/>
          </a:xfrm>
          <a:prstGeom prst="rect">
            <a:avLst/>
          </a:prstGeom>
          <a:noFill/>
        </p:spPr>
        <p:txBody>
          <a:bodyPr wrap="square" rtlCol="0">
            <a:spAutoFit/>
          </a:bodyPr>
          <a:lstStyle/>
          <a:p>
            <a:r>
              <a:rPr lang="en-US" dirty="0" smtClean="0">
                <a:solidFill>
                  <a:schemeClr val="bg1"/>
                </a:solidFill>
              </a:rPr>
              <a:t>The ANA was founded in October 1891 in Chicago.</a:t>
            </a:r>
          </a:p>
          <a:p>
            <a:endParaRPr lang="en-US" dirty="0" smtClean="0">
              <a:solidFill>
                <a:schemeClr val="bg1"/>
              </a:solidFill>
            </a:endParaRPr>
          </a:p>
          <a:p>
            <a:r>
              <a:rPr lang="en-US" dirty="0" smtClean="0">
                <a:solidFill>
                  <a:schemeClr val="bg1"/>
                </a:solidFill>
              </a:rPr>
              <a:t>In 1912, the Association gained national prominence when granted a Federal Charter, signed by President Taft.</a:t>
            </a:r>
          </a:p>
          <a:p>
            <a:endParaRPr lang="en-US" dirty="0">
              <a:solidFill>
                <a:schemeClr val="bg1"/>
              </a:solidFill>
            </a:endParaRPr>
          </a:p>
          <a:p>
            <a:r>
              <a:rPr lang="en-US" dirty="0" smtClean="0">
                <a:solidFill>
                  <a:schemeClr val="bg1"/>
                </a:solidFill>
              </a:rPr>
              <a:t>In June of 1967, the ANA located its headquarters to Colorado Springs, Colo. where it remains today.</a:t>
            </a:r>
            <a:endParaRPr lang="en-US" dirty="0">
              <a:solidFill>
                <a:schemeClr val="bg1"/>
              </a:solidFill>
            </a:endParaRPr>
          </a:p>
        </p:txBody>
      </p:sp>
      <p:sp>
        <p:nvSpPr>
          <p:cNvPr id="10" name="Title 9"/>
          <p:cNvSpPr>
            <a:spLocks noGrp="1"/>
          </p:cNvSpPr>
          <p:nvPr>
            <p:ph type="title"/>
          </p:nvPr>
        </p:nvSpPr>
        <p:spPr/>
        <p:txBody>
          <a:bodyPr/>
          <a:lstStyle/>
          <a:p>
            <a:r>
              <a:rPr lang="en-US" dirty="0" smtClean="0"/>
              <a:t>A Brief History of the ANA</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233" y="3263329"/>
            <a:ext cx="4943856" cy="32938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6147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i="1" dirty="0" smtClean="0"/>
              <a:t>The Numismatist</a:t>
            </a:r>
            <a:endParaRPr lang="en-US" i="1" dirty="0"/>
          </a:p>
        </p:txBody>
      </p:sp>
      <p:sp>
        <p:nvSpPr>
          <p:cNvPr id="13" name="Content Placeholder 12"/>
          <p:cNvSpPr>
            <a:spLocks noGrp="1"/>
          </p:cNvSpPr>
          <p:nvPr>
            <p:ph sz="half" idx="1"/>
          </p:nvPr>
        </p:nvSpPr>
        <p:spPr>
          <a:xfrm>
            <a:off x="680321" y="3528758"/>
            <a:ext cx="4698358" cy="2407431"/>
          </a:xfrm>
        </p:spPr>
        <p:txBody>
          <a:bodyPr>
            <a:normAutofit/>
          </a:bodyPr>
          <a:lstStyle/>
          <a:p>
            <a:pPr>
              <a:lnSpc>
                <a:spcPct val="150000"/>
              </a:lnSpc>
            </a:pPr>
            <a:r>
              <a:rPr lang="en-US" sz="1800" dirty="0" smtClean="0">
                <a:solidFill>
                  <a:schemeClr val="bg1">
                    <a:lumMod val="95000"/>
                    <a:lumOff val="5000"/>
                  </a:schemeClr>
                </a:solidFill>
              </a:rPr>
              <a:t>Published for over 130 years</a:t>
            </a:r>
          </a:p>
          <a:p>
            <a:pPr>
              <a:lnSpc>
                <a:spcPct val="150000"/>
              </a:lnSpc>
            </a:pPr>
            <a:r>
              <a:rPr lang="en-US" sz="1800" dirty="0" smtClean="0">
                <a:solidFill>
                  <a:schemeClr val="bg1">
                    <a:lumMod val="95000"/>
                    <a:lumOff val="5000"/>
                  </a:schemeClr>
                </a:solidFill>
              </a:rPr>
              <a:t>Original articles written by leading voices in numismatics</a:t>
            </a:r>
          </a:p>
          <a:p>
            <a:pPr>
              <a:lnSpc>
                <a:spcPct val="150000"/>
              </a:lnSpc>
            </a:pPr>
            <a:r>
              <a:rPr lang="en-US" sz="1800" dirty="0" smtClean="0">
                <a:solidFill>
                  <a:schemeClr val="bg1">
                    <a:lumMod val="95000"/>
                    <a:lumOff val="5000"/>
                  </a:schemeClr>
                </a:solidFill>
              </a:rPr>
              <a:t>Digital archives of every issue</a:t>
            </a:r>
          </a:p>
        </p:txBody>
      </p:sp>
      <p:pic>
        <p:nvPicPr>
          <p:cNvPr id="2" name="Content Placeholder 1"/>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a:xfrm>
            <a:off x="5777882" y="203453"/>
            <a:ext cx="4426822" cy="5732736"/>
          </a:xfrm>
          <a:prstGeom prst="rect">
            <a:avLst/>
          </a:prstGeom>
          <a:ln>
            <a:noFill/>
          </a:ln>
          <a:effectLst>
            <a:outerShdw blurRad="292100" dist="139700" dir="2700000" algn="tl" rotWithShape="0">
              <a:srgbClr val="333333">
                <a:alpha val="65000"/>
              </a:srgbClr>
            </a:outerShdw>
            <a:reflection blurRad="6350" stA="50000" endA="300" endPos="55500" dist="50800" dir="5400000" sy="-100000" algn="bl" rotWithShape="0"/>
          </a:effectLst>
        </p:spPr>
      </p:pic>
      <p:sp>
        <p:nvSpPr>
          <p:cNvPr id="5" name="Content Placeholder 12"/>
          <p:cNvSpPr txBox="1">
            <a:spLocks/>
          </p:cNvSpPr>
          <p:nvPr/>
        </p:nvSpPr>
        <p:spPr>
          <a:xfrm>
            <a:off x="680321" y="2283918"/>
            <a:ext cx="4698358" cy="1803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1800" dirty="0" smtClean="0">
                <a:solidFill>
                  <a:schemeClr val="bg1">
                    <a:lumMod val="95000"/>
                    <a:lumOff val="5000"/>
                  </a:schemeClr>
                </a:solidFill>
              </a:rPr>
              <a:t>The official publication of the ANA focuses on the fun, the history and the allure of coin collecting.</a:t>
            </a:r>
          </a:p>
        </p:txBody>
      </p:sp>
    </p:spTree>
    <p:extLst>
      <p:ext uri="{BB962C8B-B14F-4D97-AF65-F5344CB8AC3E}">
        <p14:creationId xmlns:p14="http://schemas.microsoft.com/office/powerpoint/2010/main" val="1426206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455772"/>
            <a:ext cx="9613861" cy="1080938"/>
          </a:xfrm>
        </p:spPr>
        <p:txBody>
          <a:bodyPr/>
          <a:lstStyle/>
          <a:p>
            <a:r>
              <a:rPr lang="en-US" dirty="0" smtClean="0"/>
              <a:t>Educational Programs:</a:t>
            </a:r>
            <a:endParaRPr lang="en-US" dirty="0"/>
          </a:p>
        </p:txBody>
      </p:sp>
      <p:sp>
        <p:nvSpPr>
          <p:cNvPr id="5" name="TextBox 4"/>
          <p:cNvSpPr txBox="1"/>
          <p:nvPr/>
        </p:nvSpPr>
        <p:spPr>
          <a:xfrm>
            <a:off x="1209130" y="1213544"/>
            <a:ext cx="9613861" cy="646331"/>
          </a:xfrm>
          <a:prstGeom prst="rect">
            <a:avLst/>
          </a:prstGeom>
          <a:noFill/>
        </p:spPr>
        <p:txBody>
          <a:bodyPr wrap="square" rtlCol="0">
            <a:spAutoFit/>
          </a:bodyPr>
          <a:lstStyle/>
          <a:p>
            <a:r>
              <a:rPr lang="en-US" sz="3600" dirty="0" smtClean="0"/>
              <a:t>Technical Seminars</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130" y="2294482"/>
            <a:ext cx="4155868" cy="4155868"/>
          </a:xfrm>
          <a:prstGeom prst="rect">
            <a:avLst/>
          </a:prstGeom>
          <a:ln>
            <a:noFill/>
          </a:ln>
          <a:effectLst>
            <a:outerShdw blurRad="190500" algn="tl" rotWithShape="0">
              <a:srgbClr val="000000">
                <a:alpha val="70000"/>
              </a:srgbClr>
            </a:outerShdw>
          </a:effectLst>
        </p:spPr>
      </p:pic>
      <p:sp>
        <p:nvSpPr>
          <p:cNvPr id="7" name="TextBox 6"/>
          <p:cNvSpPr txBox="1"/>
          <p:nvPr/>
        </p:nvSpPr>
        <p:spPr>
          <a:xfrm>
            <a:off x="947451" y="2511846"/>
            <a:ext cx="5640636" cy="3693319"/>
          </a:xfrm>
          <a:prstGeom prst="rect">
            <a:avLst/>
          </a:prstGeom>
          <a:noFill/>
        </p:spPr>
        <p:txBody>
          <a:bodyPr wrap="square" rtlCol="0">
            <a:spAutoFit/>
          </a:bodyPr>
          <a:lstStyle/>
          <a:p>
            <a:r>
              <a:rPr lang="en-US" dirty="0" smtClean="0">
                <a:solidFill>
                  <a:schemeClr val="bg1">
                    <a:lumMod val="95000"/>
                    <a:lumOff val="5000"/>
                  </a:schemeClr>
                </a:solidFill>
              </a:rPr>
              <a:t>The ANA has built a reputation for high-quality, hands-on numismatic learning opportunities through the Technical Series Seminars.</a:t>
            </a:r>
          </a:p>
          <a:p>
            <a:endParaRPr lang="en-US" dirty="0">
              <a:solidFill>
                <a:schemeClr val="bg1">
                  <a:lumMod val="95000"/>
                  <a:lumOff val="5000"/>
                </a:schemeClr>
              </a:solidFill>
            </a:endParaRPr>
          </a:p>
          <a:p>
            <a:r>
              <a:rPr lang="en-US" dirty="0" smtClean="0">
                <a:solidFill>
                  <a:schemeClr val="bg1">
                    <a:lumMod val="95000"/>
                    <a:lumOff val="5000"/>
                  </a:schemeClr>
                </a:solidFill>
              </a:rPr>
              <a:t>With some of the best instructors in the industry and small class sizes, connections between student and instructors can be formed, providing an opportunity for professional camaraderie and networking. </a:t>
            </a:r>
          </a:p>
          <a:p>
            <a:endParaRPr lang="en-US" dirty="0">
              <a:solidFill>
                <a:schemeClr val="bg1">
                  <a:lumMod val="95000"/>
                  <a:lumOff val="5000"/>
                </a:schemeClr>
              </a:solidFill>
            </a:endParaRPr>
          </a:p>
          <a:p>
            <a:r>
              <a:rPr lang="en-US" dirty="0" smtClean="0">
                <a:solidFill>
                  <a:schemeClr val="bg1">
                    <a:lumMod val="95000"/>
                    <a:lumOff val="5000"/>
                  </a:schemeClr>
                </a:solidFill>
              </a:rPr>
              <a:t>These seminars align with different numismatic conventions throughout the nation, teaching how to grade coins, how to detect counterfeits, coin photography and more.</a:t>
            </a:r>
            <a:endParaRPr lang="en-US" dirty="0">
              <a:solidFill>
                <a:schemeClr val="bg1">
                  <a:lumMod val="95000"/>
                  <a:lumOff val="5000"/>
                </a:schemeClr>
              </a:solidFill>
            </a:endParaRPr>
          </a:p>
        </p:txBody>
      </p:sp>
    </p:spTree>
    <p:extLst>
      <p:ext uri="{BB962C8B-B14F-4D97-AF65-F5344CB8AC3E}">
        <p14:creationId xmlns:p14="http://schemas.microsoft.com/office/powerpoint/2010/main" val="1078213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455772"/>
            <a:ext cx="9613861" cy="1080938"/>
          </a:xfrm>
        </p:spPr>
        <p:txBody>
          <a:bodyPr/>
          <a:lstStyle/>
          <a:p>
            <a:r>
              <a:rPr lang="en-US" dirty="0" smtClean="0"/>
              <a:t>Educational Programs:</a:t>
            </a:r>
            <a:endParaRPr lang="en-US" dirty="0"/>
          </a:p>
        </p:txBody>
      </p:sp>
      <p:sp>
        <p:nvSpPr>
          <p:cNvPr id="5" name="TextBox 4"/>
          <p:cNvSpPr txBox="1"/>
          <p:nvPr/>
        </p:nvSpPr>
        <p:spPr>
          <a:xfrm>
            <a:off x="1209130" y="1213544"/>
            <a:ext cx="9613861" cy="646331"/>
          </a:xfrm>
          <a:prstGeom prst="rect">
            <a:avLst/>
          </a:prstGeom>
          <a:noFill/>
        </p:spPr>
        <p:txBody>
          <a:bodyPr wrap="square" rtlCol="0">
            <a:spAutoFit/>
          </a:bodyPr>
          <a:lstStyle/>
          <a:p>
            <a:r>
              <a:rPr lang="en-US" sz="3600" dirty="0" smtClean="0"/>
              <a:t>Summer Seminar</a:t>
            </a:r>
          </a:p>
        </p:txBody>
      </p:sp>
      <p:sp>
        <p:nvSpPr>
          <p:cNvPr id="7" name="TextBox 6"/>
          <p:cNvSpPr txBox="1"/>
          <p:nvPr/>
        </p:nvSpPr>
        <p:spPr>
          <a:xfrm>
            <a:off x="680320" y="2195329"/>
            <a:ext cx="6656913" cy="923330"/>
          </a:xfrm>
          <a:prstGeom prst="rect">
            <a:avLst/>
          </a:prstGeom>
          <a:noFill/>
        </p:spPr>
        <p:txBody>
          <a:bodyPr wrap="square" rtlCol="0">
            <a:spAutoFit/>
          </a:bodyPr>
          <a:lstStyle/>
          <a:p>
            <a:r>
              <a:rPr lang="en-US" dirty="0" smtClean="0">
                <a:solidFill>
                  <a:schemeClr val="bg1">
                    <a:lumMod val="95000"/>
                    <a:lumOff val="5000"/>
                  </a:schemeClr>
                </a:solidFill>
              </a:rPr>
              <a:t>An annual two-week event for numismatic learning and camaraderie that offers students a varied selection of week-long courses designed for discovery or continued study.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054" y="3454113"/>
            <a:ext cx="4830139" cy="321808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324" y="234109"/>
            <a:ext cx="2910289" cy="4365434"/>
          </a:xfrm>
          <a:prstGeom prst="rect">
            <a:avLst/>
          </a:prstGeom>
          <a:ln>
            <a:noFill/>
          </a:ln>
          <a:effectLst>
            <a:outerShdw blurRad="190500" algn="tl" rotWithShape="0">
              <a:srgbClr val="000000">
                <a:alpha val="70000"/>
              </a:srgbClr>
            </a:outerShdw>
          </a:effectLst>
        </p:spPr>
      </p:pic>
      <p:sp>
        <p:nvSpPr>
          <p:cNvPr id="9" name="TextBox 8"/>
          <p:cNvSpPr txBox="1"/>
          <p:nvPr/>
        </p:nvSpPr>
        <p:spPr>
          <a:xfrm>
            <a:off x="680320" y="3540054"/>
            <a:ext cx="4475575" cy="21189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Over 50 years of Summer Seminar</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Scholarship opportunities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Over 40 classes to choose from</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Freedom to build friendships</a:t>
            </a:r>
            <a:r>
              <a:rPr lang="en-US" dirty="0">
                <a:solidFill>
                  <a:schemeClr val="bg1">
                    <a:lumMod val="95000"/>
                    <a:lumOff val="5000"/>
                  </a:schemeClr>
                </a:solidFill>
              </a:rPr>
              <a:t> </a:t>
            </a:r>
            <a:r>
              <a:rPr lang="en-US" dirty="0" smtClean="0">
                <a:solidFill>
                  <a:schemeClr val="bg1">
                    <a:lumMod val="95000"/>
                    <a:lumOff val="5000"/>
                  </a:schemeClr>
                </a:solidFill>
              </a:rPr>
              <a:t>and meet inspirational hobby leaders</a:t>
            </a:r>
          </a:p>
        </p:txBody>
      </p:sp>
    </p:spTree>
    <p:extLst>
      <p:ext uri="{BB962C8B-B14F-4D97-AF65-F5344CB8AC3E}">
        <p14:creationId xmlns:p14="http://schemas.microsoft.com/office/powerpoint/2010/main" val="335483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455772"/>
            <a:ext cx="9613861" cy="1080938"/>
          </a:xfrm>
        </p:spPr>
        <p:txBody>
          <a:bodyPr/>
          <a:lstStyle/>
          <a:p>
            <a:r>
              <a:rPr lang="en-US" dirty="0" smtClean="0"/>
              <a:t>Educational Programs:</a:t>
            </a:r>
            <a:endParaRPr lang="en-US" dirty="0"/>
          </a:p>
        </p:txBody>
      </p:sp>
      <p:sp>
        <p:nvSpPr>
          <p:cNvPr id="5" name="TextBox 4"/>
          <p:cNvSpPr txBox="1"/>
          <p:nvPr/>
        </p:nvSpPr>
        <p:spPr>
          <a:xfrm>
            <a:off x="1209130" y="1213544"/>
            <a:ext cx="9613861" cy="646331"/>
          </a:xfrm>
          <a:prstGeom prst="rect">
            <a:avLst/>
          </a:prstGeom>
          <a:noFill/>
        </p:spPr>
        <p:txBody>
          <a:bodyPr wrap="square" rtlCol="0">
            <a:spAutoFit/>
          </a:bodyPr>
          <a:lstStyle/>
          <a:p>
            <a:r>
              <a:rPr lang="en-US" sz="3600" dirty="0" smtClean="0"/>
              <a:t>Coins in the Classroom</a:t>
            </a:r>
          </a:p>
        </p:txBody>
      </p:sp>
      <p:sp>
        <p:nvSpPr>
          <p:cNvPr id="7" name="TextBox 6"/>
          <p:cNvSpPr txBox="1"/>
          <p:nvPr/>
        </p:nvSpPr>
        <p:spPr>
          <a:xfrm>
            <a:off x="680320" y="2874217"/>
            <a:ext cx="5327287" cy="646331"/>
          </a:xfrm>
          <a:prstGeom prst="rect">
            <a:avLst/>
          </a:prstGeom>
          <a:noFill/>
        </p:spPr>
        <p:txBody>
          <a:bodyPr wrap="square" rtlCol="0">
            <a:spAutoFit/>
          </a:bodyPr>
          <a:lstStyle/>
          <a:p>
            <a:r>
              <a:rPr lang="en-US" dirty="0" smtClean="0">
                <a:solidFill>
                  <a:schemeClr val="bg1">
                    <a:lumMod val="95000"/>
                    <a:lumOff val="5000"/>
                  </a:schemeClr>
                </a:solidFill>
              </a:rPr>
              <a:t>The ANA provides lesson plans on various numismatic topics for teachers.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255" y="2617647"/>
            <a:ext cx="5051233" cy="3605317"/>
          </a:xfrm>
          <a:prstGeom prst="rect">
            <a:avLst/>
          </a:prstGeom>
          <a:ln>
            <a:noFill/>
          </a:ln>
          <a:effectLst>
            <a:outerShdw blurRad="190500" algn="tl" rotWithShape="0">
              <a:srgbClr val="000000">
                <a:alpha val="70000"/>
              </a:srgbClr>
            </a:outerShdw>
          </a:effectLst>
        </p:spPr>
      </p:pic>
      <p:sp>
        <p:nvSpPr>
          <p:cNvPr id="3" name="TextBox 2"/>
          <p:cNvSpPr txBox="1"/>
          <p:nvPr/>
        </p:nvSpPr>
        <p:spPr>
          <a:xfrm>
            <a:off x="680320" y="3964396"/>
            <a:ext cx="5519312" cy="1200329"/>
          </a:xfrm>
          <a:prstGeom prst="rect">
            <a:avLst/>
          </a:prstGeom>
          <a:noFill/>
        </p:spPr>
        <p:txBody>
          <a:bodyPr wrap="square" rtlCol="0">
            <a:spAutoFit/>
          </a:bodyPr>
          <a:lstStyle/>
          <a:p>
            <a:r>
              <a:rPr lang="en-US" dirty="0" smtClean="0">
                <a:solidFill>
                  <a:schemeClr val="bg1"/>
                </a:solidFill>
              </a:rPr>
              <a:t>The ANA also offers Adopt-A-School Program Educational Kits. Each kit includes instructions to all the different lesson plans, which can be used by parents, district representatives or club members.</a:t>
            </a:r>
            <a:endParaRPr lang="en-US" dirty="0">
              <a:solidFill>
                <a:schemeClr val="bg1"/>
              </a:solidFill>
            </a:endParaRPr>
          </a:p>
        </p:txBody>
      </p:sp>
    </p:spTree>
    <p:extLst>
      <p:ext uri="{BB962C8B-B14F-4D97-AF65-F5344CB8AC3E}">
        <p14:creationId xmlns:p14="http://schemas.microsoft.com/office/powerpoint/2010/main" val="149170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455772"/>
            <a:ext cx="9613861" cy="1080938"/>
          </a:xfrm>
        </p:spPr>
        <p:txBody>
          <a:bodyPr/>
          <a:lstStyle/>
          <a:p>
            <a:r>
              <a:rPr lang="en-US" dirty="0" smtClean="0"/>
              <a:t>Educational Programs:</a:t>
            </a:r>
            <a:endParaRPr lang="en-US" dirty="0"/>
          </a:p>
        </p:txBody>
      </p:sp>
      <p:sp>
        <p:nvSpPr>
          <p:cNvPr id="5" name="TextBox 4"/>
          <p:cNvSpPr txBox="1"/>
          <p:nvPr/>
        </p:nvSpPr>
        <p:spPr>
          <a:xfrm>
            <a:off x="1209130" y="1213544"/>
            <a:ext cx="9613861" cy="646331"/>
          </a:xfrm>
          <a:prstGeom prst="rect">
            <a:avLst/>
          </a:prstGeom>
          <a:noFill/>
        </p:spPr>
        <p:txBody>
          <a:bodyPr wrap="square" rtlCol="0">
            <a:spAutoFit/>
          </a:bodyPr>
          <a:lstStyle/>
          <a:p>
            <a:r>
              <a:rPr lang="en-US" sz="3600" dirty="0" smtClean="0"/>
              <a:t>Online Resources</a:t>
            </a:r>
          </a:p>
        </p:txBody>
      </p:sp>
      <p:sp>
        <p:nvSpPr>
          <p:cNvPr id="7" name="TextBox 6"/>
          <p:cNvSpPr txBox="1"/>
          <p:nvPr/>
        </p:nvSpPr>
        <p:spPr>
          <a:xfrm>
            <a:off x="680321" y="2377978"/>
            <a:ext cx="4630283" cy="923330"/>
          </a:xfrm>
          <a:prstGeom prst="rect">
            <a:avLst/>
          </a:prstGeom>
          <a:noFill/>
        </p:spPr>
        <p:txBody>
          <a:bodyPr wrap="square" rtlCol="0">
            <a:spAutoFit/>
          </a:bodyPr>
          <a:lstStyle/>
          <a:p>
            <a:r>
              <a:rPr lang="en-US" dirty="0" smtClean="0">
                <a:solidFill>
                  <a:schemeClr val="bg1"/>
                </a:solidFill>
              </a:rPr>
              <a:t>The ANA provides robust collector resources for all collecting levels on </a:t>
            </a:r>
            <a:r>
              <a:rPr lang="en-US" dirty="0" smtClean="0">
                <a:solidFill>
                  <a:srgbClr val="0070C0"/>
                </a:solidFill>
              </a:rPr>
              <a:t>money.org.</a:t>
            </a:r>
            <a:r>
              <a:rPr lang="en-US" dirty="0">
                <a:solidFill>
                  <a:srgbClr val="0070C0"/>
                </a:solidFill>
              </a:rPr>
              <a:t> </a:t>
            </a:r>
            <a:r>
              <a:rPr lang="en-US" dirty="0" smtClean="0">
                <a:solidFill>
                  <a:schemeClr val="bg1"/>
                </a:solidFill>
              </a:rPr>
              <a:t>Resources include:</a:t>
            </a:r>
          </a:p>
        </p:txBody>
      </p:sp>
      <p:sp>
        <p:nvSpPr>
          <p:cNvPr id="9" name="TextBox 8"/>
          <p:cNvSpPr txBox="1"/>
          <p:nvPr/>
        </p:nvSpPr>
        <p:spPr>
          <a:xfrm>
            <a:off x="680321" y="3543988"/>
            <a:ext cx="4294266"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1">
                    <a:lumMod val="95000"/>
                    <a:lumOff val="5000"/>
                  </a:schemeClr>
                </a:solidFill>
              </a:rPr>
              <a:t>Consumer </a:t>
            </a:r>
            <a:r>
              <a:rPr lang="en-US" dirty="0" smtClean="0">
                <a:solidFill>
                  <a:schemeClr val="bg1">
                    <a:lumMod val="95000"/>
                    <a:lumOff val="5000"/>
                  </a:schemeClr>
                </a:solidFill>
              </a:rPr>
              <a:t>resources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Informative eBooks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Videos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Coin Dealer Directory</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Coin Club Directory</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Links to numismatic websites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118" y="2923792"/>
            <a:ext cx="3505200" cy="35052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561" y="2620067"/>
            <a:ext cx="3283712" cy="32837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5542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076" y="3491615"/>
            <a:ext cx="4707088"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Specialized educational programs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Free coins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Scholarship opportunities</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Games and trivia</a:t>
            </a:r>
          </a:p>
          <a:p>
            <a:pPr marL="285750" indent="-285750">
              <a:lnSpc>
                <a:spcPct val="150000"/>
              </a:lnSpc>
              <a:buFont typeface="Arial" panose="020B0604020202020204" pitchFamily="34" charset="0"/>
              <a:buChar char="•"/>
            </a:pPr>
            <a:r>
              <a:rPr lang="en-US" dirty="0" smtClean="0">
                <a:solidFill>
                  <a:schemeClr val="bg1">
                    <a:lumMod val="95000"/>
                    <a:lumOff val="5000"/>
                  </a:schemeClr>
                </a:solidFill>
              </a:rPr>
              <a:t>Videos</a:t>
            </a:r>
          </a:p>
        </p:txBody>
      </p:sp>
      <p:sp>
        <p:nvSpPr>
          <p:cNvPr id="3" name="TextBox 2"/>
          <p:cNvSpPr txBox="1"/>
          <p:nvPr/>
        </p:nvSpPr>
        <p:spPr>
          <a:xfrm>
            <a:off x="642152" y="2354214"/>
            <a:ext cx="5850088" cy="923330"/>
          </a:xfrm>
          <a:prstGeom prst="rect">
            <a:avLst/>
          </a:prstGeom>
          <a:noFill/>
        </p:spPr>
        <p:txBody>
          <a:bodyPr wrap="square" rtlCol="0">
            <a:spAutoFit/>
          </a:bodyPr>
          <a:lstStyle/>
          <a:p>
            <a:r>
              <a:rPr lang="en-US" dirty="0" smtClean="0">
                <a:solidFill>
                  <a:schemeClr val="bg1"/>
                </a:solidFill>
              </a:rPr>
              <a:t>The future of the hobby is dependent on younger audiences becoming interested in collecting. The ANA supports Young Numismatists with:</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256" y="3127306"/>
            <a:ext cx="5455134" cy="364130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565" y="1401493"/>
            <a:ext cx="3492822" cy="2331460"/>
          </a:xfrm>
          <a:prstGeom prst="rect">
            <a:avLst/>
          </a:prstGeom>
          <a:ln>
            <a:noFill/>
          </a:ln>
          <a:effectLst>
            <a:outerShdw blurRad="190500" algn="tl" rotWithShape="0">
              <a:srgbClr val="000000">
                <a:alpha val="70000"/>
              </a:srgbClr>
            </a:outerShdw>
          </a:effectLst>
        </p:spPr>
      </p:pic>
      <p:sp>
        <p:nvSpPr>
          <p:cNvPr id="8" name="Title 1"/>
          <p:cNvSpPr>
            <a:spLocks noGrp="1"/>
          </p:cNvSpPr>
          <p:nvPr>
            <p:ph type="title"/>
          </p:nvPr>
        </p:nvSpPr>
        <p:spPr>
          <a:xfrm>
            <a:off x="680321" y="455772"/>
            <a:ext cx="9613861" cy="1080938"/>
          </a:xfrm>
        </p:spPr>
        <p:txBody>
          <a:bodyPr/>
          <a:lstStyle/>
          <a:p>
            <a:r>
              <a:rPr lang="en-US" dirty="0" smtClean="0"/>
              <a:t>Educational Programs:</a:t>
            </a:r>
            <a:endParaRPr lang="en-US" dirty="0"/>
          </a:p>
        </p:txBody>
      </p:sp>
      <p:sp>
        <p:nvSpPr>
          <p:cNvPr id="10" name="TextBox 9"/>
          <p:cNvSpPr txBox="1"/>
          <p:nvPr/>
        </p:nvSpPr>
        <p:spPr>
          <a:xfrm>
            <a:off x="1209130" y="1213544"/>
            <a:ext cx="9613861" cy="646331"/>
          </a:xfrm>
          <a:prstGeom prst="rect">
            <a:avLst/>
          </a:prstGeom>
          <a:noFill/>
        </p:spPr>
        <p:txBody>
          <a:bodyPr wrap="square" rtlCol="0">
            <a:spAutoFit/>
          </a:bodyPr>
          <a:lstStyle/>
          <a:p>
            <a:r>
              <a:rPr lang="en-US" sz="3600" dirty="0" smtClean="0"/>
              <a:t>Young Numismatists</a:t>
            </a:r>
          </a:p>
        </p:txBody>
      </p:sp>
    </p:spTree>
    <p:extLst>
      <p:ext uri="{BB962C8B-B14F-4D97-AF65-F5344CB8AC3E}">
        <p14:creationId xmlns:p14="http://schemas.microsoft.com/office/powerpoint/2010/main" val="834203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845</TotalTime>
  <Words>540</Words>
  <Application>Microsoft Office PowerPoint</Application>
  <PresentationFormat>Widescreen</PresentationFormat>
  <Paragraphs>78</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Trebuchet MS</vt:lpstr>
      <vt:lpstr>Berlin</vt:lpstr>
      <vt:lpstr>PowerPoint Presentation</vt:lpstr>
      <vt:lpstr>PowerPoint Presentation</vt:lpstr>
      <vt:lpstr>A Brief History of the ANA</vt:lpstr>
      <vt:lpstr>The Numismatist</vt:lpstr>
      <vt:lpstr>Educational Programs:</vt:lpstr>
      <vt:lpstr>Educational Programs:</vt:lpstr>
      <vt:lpstr>Educational Programs:</vt:lpstr>
      <vt:lpstr>Educational Programs:</vt:lpstr>
      <vt:lpstr>Educational Programs:</vt:lpstr>
      <vt:lpstr>Annual ANA Conventions:</vt:lpstr>
      <vt:lpstr>ANA Numismatic Library</vt:lpstr>
      <vt:lpstr>ANA Money Museum</vt:lpstr>
      <vt:lpstr>PowerPoint Presentation</vt:lpstr>
    </vt:vector>
  </TitlesOfParts>
  <Company>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Miller</dc:creator>
  <cp:lastModifiedBy>Deborah Muehleisen</cp:lastModifiedBy>
  <cp:revision>61</cp:revision>
  <dcterms:created xsi:type="dcterms:W3CDTF">2019-12-03T19:01:04Z</dcterms:created>
  <dcterms:modified xsi:type="dcterms:W3CDTF">2019-12-05T20:54:34Z</dcterms:modified>
</cp:coreProperties>
</file>