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2"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61052"/>
    <a:srgbClr val="02105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43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25A7AA32-3A2B-274A-8489-5794489F889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A7AA32-3A2B-274A-8489-5794489F8895}"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ct val="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25A7AA32-3A2B-274A-8489-5794489F8895}" type="datetimeFigureOut">
              <a:rPr lang="en-US" smtClean="0"/>
              <a:pPr/>
              <a:t>4/7/2011</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9F687B50-C687-3E4C-8DF9-E234330EEB71}" type="slidenum">
              <a:rPr lang="en-US" smtClean="0"/>
              <a:pPr/>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Click icon to add picture</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5A7AA32-3A2B-274A-8489-5794489F889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5A7AA32-3A2B-274A-8489-5794489F889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5A7AA32-3A2B-274A-8489-5794489F889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25A7AA32-3A2B-274A-8489-5794489F889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A7AA32-3A2B-274A-8489-5794489F889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5A7AA32-3A2B-274A-8489-5794489F8895}"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5A7AA32-3A2B-274A-8489-5794489F8895}" type="datetimeFigureOut">
              <a:rPr lang="en-US" smtClean="0"/>
              <a:pPr/>
              <a:t>4/7/2011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5A7AA32-3A2B-274A-8489-5794489F8895}" type="datetimeFigureOut">
              <a:rPr lang="en-US" smtClean="0"/>
              <a:pPr/>
              <a:t>4/7/2011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7AA32-3A2B-274A-8489-5794489F8895}" type="datetimeFigureOut">
              <a:rPr lang="en-US" smtClean="0"/>
              <a:pPr/>
              <a:t>4/7/2011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687B50-C687-3E4C-8DF9-E234330EEB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ct val="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25A7AA32-3A2B-274A-8489-5794489F8895}" type="datetimeFigureOut">
              <a:rPr lang="en-US" smtClean="0"/>
              <a:pPr/>
              <a:t>4/7/2011</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9F687B50-C687-3E4C-8DF9-E234330EEB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25A7AA32-3A2B-274A-8489-5794489F8895}" type="datetimeFigureOut">
              <a:rPr lang="en-US" smtClean="0"/>
              <a:pPr/>
              <a:t>4/7/2011</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9F687B50-C687-3E4C-8DF9-E234330EEB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smtClean="0"/>
              <a:t>ANA National Money Show</a:t>
            </a:r>
          </a:p>
          <a:p>
            <a:r>
              <a:rPr lang="en-US" dirty="0" smtClean="0"/>
              <a:t>Sacramento 2011</a:t>
            </a:r>
            <a:endParaRPr lang="en-US" dirty="0"/>
          </a:p>
        </p:txBody>
      </p:sp>
      <p:pic>
        <p:nvPicPr>
          <p:cNvPr id="4" name="Picture 3" descr="Marshal discovery.pct"/>
          <p:cNvPicPr>
            <a:picLocks noChangeAspect="1"/>
          </p:cNvPicPr>
          <p:nvPr/>
        </p:nvPicPr>
        <p:blipFill>
          <a:blip r:embed="rId2">
            <a:alphaModFix amt="90000"/>
          </a:blip>
          <a:stretch>
            <a:fillRect/>
          </a:stretch>
        </p:blipFill>
        <p:spPr>
          <a:xfrm>
            <a:off x="5713307" y="0"/>
            <a:ext cx="3203997" cy="4819345"/>
          </a:xfrm>
          <a:prstGeom prst="rect">
            <a:avLst/>
          </a:prstGeom>
          <a:ln>
            <a:noFill/>
          </a:ln>
          <a:effectLst>
            <a:softEdge rad="112500"/>
          </a:effectLst>
        </p:spPr>
      </p:pic>
      <p:sp>
        <p:nvSpPr>
          <p:cNvPr id="2" name="Title 1"/>
          <p:cNvSpPr>
            <a:spLocks noGrp="1"/>
          </p:cNvSpPr>
          <p:nvPr>
            <p:ph type="ctrTitle"/>
          </p:nvPr>
        </p:nvSpPr>
        <p:spPr/>
        <p:txBody>
          <a:bodyPr>
            <a:normAutofit fontScale="90000"/>
          </a:bodyPr>
          <a:lstStyle/>
          <a:p>
            <a:r>
              <a:rPr lang="en-US" baseline="0" dirty="0" smtClean="0">
                <a:solidFill>
                  <a:srgbClr val="171716"/>
                </a:solidFill>
                <a:latin typeface="Cochin"/>
              </a:rPr>
              <a:t>1898 Semi-Centennial California Gold Discovery</a:t>
            </a:r>
            <a:br>
              <a:rPr lang="en-US" baseline="0" dirty="0" smtClean="0">
                <a:solidFill>
                  <a:srgbClr val="171716"/>
                </a:solidFill>
                <a:latin typeface="Cochin"/>
              </a:rPr>
            </a:br>
            <a:r>
              <a:rPr lang="en-US" sz="2400" baseline="0" dirty="0" smtClean="0">
                <a:solidFill>
                  <a:srgbClr val="171716"/>
                </a:solidFill>
                <a:latin typeface="Cochin"/>
              </a:rPr>
              <a:t>William D. Hyder</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7324" y="99396"/>
            <a:ext cx="6400800" cy="5488186"/>
          </a:xfrm>
          <a:prstGeom prst="rect">
            <a:avLst/>
          </a:prstGeom>
          <a:ln>
            <a:noFill/>
          </a:ln>
          <a:effectLst>
            <a:softEdge rad="112500"/>
          </a:effectLst>
        </p:spPr>
      </p:pic>
      <p:sp>
        <p:nvSpPr>
          <p:cNvPr id="5" name="Rectangle 4"/>
          <p:cNvSpPr/>
          <p:nvPr/>
        </p:nvSpPr>
        <p:spPr>
          <a:xfrm>
            <a:off x="302769" y="5444595"/>
            <a:ext cx="8662514" cy="830997"/>
          </a:xfrm>
          <a:prstGeom prst="rect">
            <a:avLst/>
          </a:prstGeom>
        </p:spPr>
        <p:txBody>
          <a:bodyPr wrap="square">
            <a:spAutoFit/>
          </a:bodyPr>
          <a:lstStyle/>
          <a:p>
            <a:pPr algn="ctr"/>
            <a:r>
              <a:rPr lang="en-US" sz="2400" dirty="0" smtClean="0"/>
              <a:t>Produced by J.C. Irvine, SF. Brass and Silk, 54mm </a:t>
            </a:r>
            <a:r>
              <a:rPr lang="en-US" sz="2400" dirty="0" err="1" smtClean="0"/>
              <a:t>x</a:t>
            </a:r>
            <a:r>
              <a:rPr lang="en-US" sz="2400" dirty="0" smtClean="0"/>
              <a:t> 105mm Cost 10¢ to make, sold for 25¢, 1270 sold.</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4053" y="143692"/>
            <a:ext cx="7763256" cy="5488865"/>
          </a:xfrm>
          <a:prstGeom prst="rect">
            <a:avLst/>
          </a:prstGeom>
          <a:ln>
            <a:noFill/>
          </a:ln>
          <a:effectLst>
            <a:softEdge rad="112500"/>
          </a:effectLst>
        </p:spPr>
      </p:pic>
      <p:sp>
        <p:nvSpPr>
          <p:cNvPr id="5" name="Rectangle 4"/>
          <p:cNvSpPr/>
          <p:nvPr/>
        </p:nvSpPr>
        <p:spPr>
          <a:xfrm>
            <a:off x="302766" y="5472748"/>
            <a:ext cx="8687746" cy="830997"/>
          </a:xfrm>
          <a:prstGeom prst="rect">
            <a:avLst/>
          </a:prstGeom>
        </p:spPr>
        <p:txBody>
          <a:bodyPr wrap="square">
            <a:spAutoFit/>
          </a:bodyPr>
          <a:lstStyle/>
          <a:p>
            <a:pPr algn="ctr"/>
            <a:r>
              <a:rPr lang="en-US" sz="2400" dirty="0" smtClean="0"/>
              <a:t>President McKinley received a solid gold invitation produced by Shreve &amp; Co. </a:t>
            </a:r>
            <a:r>
              <a:rPr lang="en-US" sz="2400" dirty="0" err="1" smtClean="0"/>
              <a:t>Silvermiths</a:t>
            </a:r>
            <a:r>
              <a:rPr lang="en-US" sz="2400" dirty="0" smtClean="0"/>
              <a:t> of San Francisco.</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98 badge.pct"/>
          <p:cNvPicPr>
            <a:picLocks noChangeAspect="1"/>
          </p:cNvPicPr>
          <p:nvPr/>
        </p:nvPicPr>
        <p:blipFill>
          <a:blip r:embed="rId2"/>
          <a:stretch>
            <a:fillRect/>
          </a:stretch>
        </p:blipFill>
        <p:spPr>
          <a:xfrm>
            <a:off x="5774797" y="0"/>
            <a:ext cx="3369203" cy="5846772"/>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151384" y="218682"/>
            <a:ext cx="5774797" cy="3383670"/>
          </a:xfrm>
          <a:prstGeom prst="rect">
            <a:avLst/>
          </a:prstGeom>
          <a:ln>
            <a:noFill/>
          </a:ln>
          <a:effectLst>
            <a:softEdge rad="112500"/>
          </a:effectLst>
        </p:spPr>
      </p:pic>
      <p:sp>
        <p:nvSpPr>
          <p:cNvPr id="7" name="Rectangle 6"/>
          <p:cNvSpPr/>
          <p:nvPr/>
        </p:nvSpPr>
        <p:spPr>
          <a:xfrm>
            <a:off x="319582" y="3784884"/>
            <a:ext cx="5584379" cy="2308324"/>
          </a:xfrm>
          <a:prstGeom prst="rect">
            <a:avLst/>
          </a:prstGeom>
        </p:spPr>
        <p:txBody>
          <a:bodyPr wrap="square">
            <a:spAutoFit/>
          </a:bodyPr>
          <a:lstStyle/>
          <a:p>
            <a:r>
              <a:rPr lang="en-US" sz="2400" dirty="0" smtClean="0"/>
              <a:t>January 24, 1898, 7 AM, the city battery guns boomed out a welcome to the day, echoed by the guns at Fort Mason, Alcatraz, and Angel Island. A grand parade moved down Market Street at 10:45 AM.</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226" y="202093"/>
            <a:ext cx="8970264" cy="6403577"/>
          </a:xfrm>
          <a:prstGeom prst="rect">
            <a:avLst/>
          </a:prstGeom>
          <a:ln>
            <a:noFill/>
          </a:ln>
          <a:effectLst>
            <a:softEdge rad="112500"/>
          </a:effectLst>
        </p:spPr>
      </p:pic>
      <p:sp>
        <p:nvSpPr>
          <p:cNvPr id="5" name="Rectangle 4"/>
          <p:cNvSpPr/>
          <p:nvPr/>
        </p:nvSpPr>
        <p:spPr>
          <a:xfrm>
            <a:off x="208679" y="336434"/>
            <a:ext cx="4572000" cy="2308324"/>
          </a:xfrm>
          <a:prstGeom prst="rect">
            <a:avLst/>
          </a:prstGeom>
        </p:spPr>
        <p:txBody>
          <a:bodyPr wrap="square">
            <a:spAutoFit/>
          </a:bodyPr>
          <a:lstStyle/>
          <a:p>
            <a:r>
              <a:rPr lang="en-US" sz="2400" dirty="0" smtClean="0"/>
              <a:t>Chief of Police I.W. Lee led the mounted police, followed by Grand Marshall John F. Morse, followed by the U.S. Army Signal Corps to open the 5 mile procession.</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226" y="218679"/>
            <a:ext cx="8970264" cy="6403577"/>
          </a:xfrm>
          <a:prstGeom prst="rect">
            <a:avLst/>
          </a:prstGeom>
          <a:ln>
            <a:noFill/>
          </a:ln>
          <a:effectLst>
            <a:softEdge rad="112500"/>
          </a:effectLst>
        </p:spPr>
      </p:pic>
      <p:sp>
        <p:nvSpPr>
          <p:cNvPr id="5" name="Rectangle 4"/>
          <p:cNvSpPr/>
          <p:nvPr/>
        </p:nvSpPr>
        <p:spPr>
          <a:xfrm>
            <a:off x="587138" y="445776"/>
            <a:ext cx="5106574" cy="3416320"/>
          </a:xfrm>
          <a:prstGeom prst="rect">
            <a:avLst/>
          </a:prstGeom>
        </p:spPr>
        <p:txBody>
          <a:bodyPr wrap="square">
            <a:spAutoFit/>
          </a:bodyPr>
          <a:lstStyle/>
          <a:p>
            <a:pPr algn="ctr"/>
            <a:r>
              <a:rPr lang="en-US" sz="2400" dirty="0" smtClean="0"/>
              <a:t>Society of California Pioneers followed the men present when the first nugget was found. The floats that followed told the history of California. The Aborigines. The National Guard. The California Miner's Association with a gilt skull representing the gold extracted from Calaveras County. </a:t>
            </a:r>
            <a:endParaRPr lang="en-US" sz="2400" dirty="0"/>
          </a:p>
        </p:txBody>
      </p:sp>
    </p:spTree>
  </p:cSld>
  <p:clrMapOvr>
    <a:masterClrMapping/>
  </p:clrMapOvr>
  <p:transition>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510" y="210275"/>
            <a:ext cx="8970264" cy="6403577"/>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574207" y="988295"/>
            <a:ext cx="370332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389854" y="748566"/>
            <a:ext cx="4572000" cy="2677656"/>
          </a:xfrm>
          <a:prstGeom prst="rect">
            <a:avLst/>
          </a:prstGeom>
        </p:spPr>
        <p:txBody>
          <a:bodyPr>
            <a:spAutoFit/>
          </a:bodyPr>
          <a:lstStyle/>
          <a:p>
            <a:pPr algn="ctr"/>
            <a:r>
              <a:rPr lang="en-US" sz="2400" dirty="0" smtClean="0"/>
              <a:t>The Spanish Navigators commemorating Balboa, followed by the Exempt Firemen's Association and the oldest piece of fire equipment on the coast. Next came the Mission Delores float. </a:t>
            </a:r>
            <a:endParaRPr lang="en-US" sz="2400" dirty="0"/>
          </a:p>
        </p:txBody>
      </p:sp>
    </p:spTree>
  </p:cSld>
  <p:clrMapOvr>
    <a:masterClrMapping/>
  </p:clrMapOvr>
  <p:transition>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960" y="210645"/>
            <a:ext cx="8961120" cy="6405800"/>
          </a:xfrm>
          <a:prstGeom prst="rect">
            <a:avLst/>
          </a:prstGeom>
          <a:ln>
            <a:noFill/>
          </a:ln>
          <a:effectLst>
            <a:softEdge rad="112500"/>
          </a:effectLst>
        </p:spPr>
      </p:pic>
    </p:spTree>
  </p:cSld>
  <p:clrMapOvr>
    <a:masterClrMapping/>
  </p:clrMapOvr>
  <p:transition>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070" y="210722"/>
            <a:ext cx="8961120" cy="64058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421451" y="3443111"/>
            <a:ext cx="5202936" cy="2743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677931" y="4440296"/>
            <a:ext cx="3377259" cy="1200328"/>
          </a:xfrm>
          <a:prstGeom prst="rect">
            <a:avLst/>
          </a:prstGeom>
        </p:spPr>
        <p:txBody>
          <a:bodyPr wrap="square">
            <a:spAutoFit/>
          </a:bodyPr>
          <a:lstStyle/>
          <a:p>
            <a:pPr algn="ctr"/>
            <a:r>
              <a:rPr lang="en-US" sz="2400" dirty="0" smtClean="0"/>
              <a:t>Raising the American flag at the Monterey Customs House.</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403" y="216361"/>
            <a:ext cx="8961120" cy="64058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573852" y="3499320"/>
            <a:ext cx="3493008" cy="2744922"/>
          </a:xfrm>
          <a:prstGeom prst="rect">
            <a:avLst/>
          </a:prstGeom>
          <a:ln>
            <a:noFill/>
          </a:ln>
          <a:effectLst>
            <a:glow rad="101600">
              <a:schemeClr val="accent1">
                <a:alpha val="75000"/>
              </a:schemeClr>
            </a:glow>
            <a:outerShdw blurRad="190500" algn="tl" rotWithShape="0">
              <a:srgbClr val="000000">
                <a:alpha val="70000"/>
              </a:srgbClr>
            </a:outerShdw>
          </a:effectLst>
        </p:spPr>
      </p:pic>
      <p:sp>
        <p:nvSpPr>
          <p:cNvPr id="6" name="Rectangle 5"/>
          <p:cNvSpPr/>
          <p:nvPr/>
        </p:nvSpPr>
        <p:spPr>
          <a:xfrm>
            <a:off x="4308592" y="4421481"/>
            <a:ext cx="4270964" cy="1200328"/>
          </a:xfrm>
          <a:prstGeom prst="rect">
            <a:avLst/>
          </a:prstGeom>
        </p:spPr>
        <p:txBody>
          <a:bodyPr wrap="square">
            <a:spAutoFit/>
          </a:bodyPr>
          <a:lstStyle/>
          <a:p>
            <a:pPr algn="ctr"/>
            <a:r>
              <a:rPr lang="en-US" sz="2400" dirty="0" smtClean="0"/>
              <a:t>Minerva sitting atop a mountain of gold--parade float and souvenir badge. </a:t>
            </a:r>
            <a:endParaRPr lang="en-US" sz="2400" dirty="0"/>
          </a:p>
        </p:txBody>
      </p:sp>
    </p:spTree>
  </p:cSld>
  <p:clrMapOvr>
    <a:masterClrMapping/>
  </p:clrMapOvr>
  <p:transition>
    <p:push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4815" y="122297"/>
            <a:ext cx="6986016" cy="5489844"/>
          </a:xfrm>
          <a:prstGeom prst="rect">
            <a:avLst/>
          </a:prstGeom>
          <a:ln>
            <a:noFill/>
          </a:ln>
          <a:effectLst>
            <a:softEdge rad="112500"/>
          </a:effectLst>
        </p:spPr>
      </p:pic>
      <p:sp>
        <p:nvSpPr>
          <p:cNvPr id="5" name="Rectangle 4"/>
          <p:cNvSpPr/>
          <p:nvPr/>
        </p:nvSpPr>
        <p:spPr>
          <a:xfrm>
            <a:off x="790228" y="5456295"/>
            <a:ext cx="7591778" cy="830997"/>
          </a:xfrm>
          <a:prstGeom prst="rect">
            <a:avLst/>
          </a:prstGeom>
        </p:spPr>
        <p:txBody>
          <a:bodyPr wrap="square">
            <a:spAutoFit/>
          </a:bodyPr>
          <a:lstStyle/>
          <a:p>
            <a:pPr algn="ctr"/>
            <a:r>
              <a:rPr lang="en-US" sz="2400" dirty="0" smtClean="0"/>
              <a:t>Souvenir Badge Signed </a:t>
            </a:r>
            <a:r>
              <a:rPr lang="en-US" sz="2400" dirty="0" err="1" smtClean="0"/>
              <a:t>Schwaab</a:t>
            </a:r>
            <a:r>
              <a:rPr lang="en-US" sz="2400" dirty="0" smtClean="0"/>
              <a:t> Stamp &amp; Seal</a:t>
            </a:r>
          </a:p>
          <a:p>
            <a:pPr algn="ctr"/>
            <a:r>
              <a:rPr lang="en-US" sz="2400" dirty="0" smtClean="0"/>
              <a:t>Gilt Brass, 69mm </a:t>
            </a:r>
            <a:r>
              <a:rPr lang="en-US" sz="2400" dirty="0" err="1" smtClean="0"/>
              <a:t>x</a:t>
            </a:r>
            <a:r>
              <a:rPr lang="en-US" sz="2400" dirty="0" smtClean="0"/>
              <a:t> 38mm</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957"/>
            <a:ext cx="9144001" cy="4446985"/>
          </a:xfrm>
          <a:prstGeom prst="rect">
            <a:avLst/>
          </a:prstGeom>
        </p:spPr>
      </p:pic>
      <p:sp>
        <p:nvSpPr>
          <p:cNvPr id="5" name="Rectangle 4"/>
          <p:cNvSpPr/>
          <p:nvPr/>
        </p:nvSpPr>
        <p:spPr>
          <a:xfrm>
            <a:off x="1382889" y="4797778"/>
            <a:ext cx="6415852" cy="1200328"/>
          </a:xfrm>
          <a:prstGeom prst="rect">
            <a:avLst/>
          </a:prstGeom>
        </p:spPr>
        <p:txBody>
          <a:bodyPr wrap="square" anchor="ctr">
            <a:spAutoFit/>
          </a:bodyPr>
          <a:lstStyle/>
          <a:p>
            <a:pPr algn="ctr"/>
            <a:r>
              <a:rPr lang="en-US" sz="2400" dirty="0"/>
              <a:t>Swiss born John A. Sutter established a fort in Sacramento that became the destination for American immigrants.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845" y="208426"/>
            <a:ext cx="4169664" cy="6401403"/>
          </a:xfrm>
          <a:prstGeom prst="rect">
            <a:avLst/>
          </a:prstGeom>
          <a:ln>
            <a:noFill/>
          </a:ln>
          <a:effectLst>
            <a:softEdge rad="112500"/>
          </a:effectLst>
        </p:spPr>
      </p:pic>
      <p:sp>
        <p:nvSpPr>
          <p:cNvPr id="5" name="Rectangle 4"/>
          <p:cNvSpPr/>
          <p:nvPr/>
        </p:nvSpPr>
        <p:spPr>
          <a:xfrm>
            <a:off x="4413509" y="3272557"/>
            <a:ext cx="4572000" cy="1938992"/>
          </a:xfrm>
          <a:prstGeom prst="rect">
            <a:avLst/>
          </a:prstGeom>
        </p:spPr>
        <p:txBody>
          <a:bodyPr>
            <a:spAutoFit/>
          </a:bodyPr>
          <a:lstStyle/>
          <a:p>
            <a:pPr algn="ctr"/>
            <a:r>
              <a:rPr lang="en-US" sz="2400" dirty="0" smtClean="0"/>
              <a:t>Souvenir badge by </a:t>
            </a:r>
            <a:r>
              <a:rPr lang="en-US" sz="2400" dirty="0" err="1" smtClean="0"/>
              <a:t>Schwaab</a:t>
            </a:r>
            <a:r>
              <a:rPr lang="en-US" sz="2400" dirty="0" smtClean="0"/>
              <a:t> Stamp &amp; Seal showing the Grand Arch at the reviewing stand on Market St. </a:t>
            </a:r>
          </a:p>
          <a:p>
            <a:pPr algn="ctr"/>
            <a:r>
              <a:rPr lang="en-US" sz="2400" dirty="0" smtClean="0"/>
              <a:t>Gilt Brass, 51mm </a:t>
            </a:r>
            <a:r>
              <a:rPr lang="en-US" sz="2400" dirty="0" err="1" smtClean="0"/>
              <a:t>x</a:t>
            </a:r>
            <a:r>
              <a:rPr lang="en-US" sz="2400" dirty="0" smtClean="0"/>
              <a:t> 38mm</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59439" y="60537"/>
            <a:ext cx="4718304" cy="4576792"/>
          </a:xfrm>
          <a:prstGeom prst="rect">
            <a:avLst/>
          </a:prstGeom>
          <a:ln>
            <a:noFill/>
          </a:ln>
          <a:effectLst>
            <a:softEdge rad="112500"/>
          </a:effectLst>
        </p:spPr>
      </p:pic>
      <p:sp>
        <p:nvSpPr>
          <p:cNvPr id="5" name="Rectangle 4"/>
          <p:cNvSpPr/>
          <p:nvPr/>
        </p:nvSpPr>
        <p:spPr>
          <a:xfrm>
            <a:off x="4120444" y="4562593"/>
            <a:ext cx="4857299" cy="1631216"/>
          </a:xfrm>
          <a:prstGeom prst="rect">
            <a:avLst/>
          </a:prstGeom>
        </p:spPr>
        <p:txBody>
          <a:bodyPr wrap="square">
            <a:spAutoFit/>
          </a:bodyPr>
          <a:lstStyle/>
          <a:p>
            <a:pPr algn="ctr"/>
            <a:r>
              <a:rPr lang="en-US" sz="2000" dirty="0" smtClean="0"/>
              <a:t>The same illustration appears on a celluloid badge produced by </a:t>
            </a:r>
          </a:p>
          <a:p>
            <a:pPr algn="ctr"/>
            <a:r>
              <a:rPr lang="en-US" sz="2000" dirty="0" smtClean="0"/>
              <a:t>Whitehead and Hoag Co.</a:t>
            </a:r>
          </a:p>
          <a:p>
            <a:pPr algn="ctr"/>
            <a:r>
              <a:rPr lang="en-US" sz="2000" dirty="0" smtClean="0"/>
              <a:t>Gilt-tin, cloth, and celluloid. </a:t>
            </a:r>
          </a:p>
          <a:p>
            <a:pPr algn="ctr"/>
            <a:r>
              <a:rPr lang="en-US" sz="2000" dirty="0" smtClean="0"/>
              <a:t>38mm </a:t>
            </a:r>
            <a:r>
              <a:rPr lang="en-US" sz="2000" dirty="0" err="1" smtClean="0"/>
              <a:t>x</a:t>
            </a:r>
            <a:r>
              <a:rPr lang="en-US" sz="2000" dirty="0" smtClean="0"/>
              <a:t> 92mm</a:t>
            </a:r>
            <a:endParaRPr lang="en-US" sz="2000" dirty="0"/>
          </a:p>
        </p:txBody>
      </p:sp>
      <p:pic>
        <p:nvPicPr>
          <p:cNvPr id="6" name="Picture 5"/>
          <p:cNvPicPr>
            <a:picLocks noChangeAspect="1"/>
          </p:cNvPicPr>
          <p:nvPr/>
        </p:nvPicPr>
        <p:blipFill>
          <a:blip r:embed="rId3"/>
          <a:stretch>
            <a:fillRect/>
          </a:stretch>
        </p:blipFill>
        <p:spPr>
          <a:xfrm>
            <a:off x="598664" y="2958152"/>
            <a:ext cx="2898648" cy="3208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18781" y="704573"/>
            <a:ext cx="3901663" cy="1323439"/>
          </a:xfrm>
          <a:prstGeom prst="rect">
            <a:avLst/>
          </a:prstGeom>
        </p:spPr>
        <p:txBody>
          <a:bodyPr wrap="square">
            <a:spAutoFit/>
          </a:bodyPr>
          <a:lstStyle/>
          <a:p>
            <a:pPr algn="ctr"/>
            <a:r>
              <a:rPr lang="en-US" sz="2000" dirty="0" smtClean="0"/>
              <a:t>San Francisco Chronicle coverage featured an illustration of what appears to be a commemorative monument. </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142" y="208426"/>
            <a:ext cx="6108192" cy="6402036"/>
          </a:xfrm>
          <a:prstGeom prst="rect">
            <a:avLst/>
          </a:prstGeom>
          <a:ln>
            <a:noFill/>
          </a:ln>
          <a:effectLst>
            <a:softEdge rad="112500"/>
          </a:effectLst>
        </p:spPr>
      </p:pic>
      <p:sp>
        <p:nvSpPr>
          <p:cNvPr id="5" name="Rectangle 4"/>
          <p:cNvSpPr/>
          <p:nvPr/>
        </p:nvSpPr>
        <p:spPr>
          <a:xfrm>
            <a:off x="6144904" y="2799751"/>
            <a:ext cx="2915666" cy="3416320"/>
          </a:xfrm>
          <a:prstGeom prst="rect">
            <a:avLst/>
          </a:prstGeom>
        </p:spPr>
        <p:txBody>
          <a:bodyPr wrap="square">
            <a:spAutoFit/>
          </a:bodyPr>
          <a:lstStyle/>
          <a:p>
            <a:pPr algn="ctr"/>
            <a:r>
              <a:rPr lang="en-US" sz="2400" dirty="0" smtClean="0"/>
              <a:t>So-called dollar H&amp;K 642 with blue-white-red ribbon and souvenir pin bar. Unsigned, but attributed to </a:t>
            </a:r>
            <a:r>
              <a:rPr lang="en-US" sz="2400" dirty="0" err="1" smtClean="0"/>
              <a:t>Schwaab</a:t>
            </a:r>
            <a:r>
              <a:rPr lang="en-US" sz="2400" dirty="0" smtClean="0"/>
              <a:t> S&amp;S. </a:t>
            </a:r>
          </a:p>
          <a:p>
            <a:pPr algn="ctr"/>
            <a:r>
              <a:rPr lang="en-US" sz="2400" dirty="0" smtClean="0"/>
              <a:t>(Jeff </a:t>
            </a:r>
            <a:r>
              <a:rPr lang="en-US" sz="2400" dirty="0" err="1" smtClean="0"/>
              <a:t>Shevlin</a:t>
            </a:r>
            <a:r>
              <a:rPr lang="en-US" sz="2400" dirty="0" smtClean="0"/>
              <a:t> collection)</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604" y="-11810"/>
            <a:ext cx="9181874" cy="4610066"/>
          </a:xfrm>
          <a:prstGeom prst="rect">
            <a:avLst/>
          </a:prstGeom>
        </p:spPr>
      </p:pic>
      <p:sp>
        <p:nvSpPr>
          <p:cNvPr id="5" name="Rectangle 4"/>
          <p:cNvSpPr/>
          <p:nvPr/>
        </p:nvSpPr>
        <p:spPr>
          <a:xfrm>
            <a:off x="1270032" y="4792952"/>
            <a:ext cx="6489216" cy="1200328"/>
          </a:xfrm>
          <a:prstGeom prst="rect">
            <a:avLst/>
          </a:prstGeom>
        </p:spPr>
        <p:txBody>
          <a:bodyPr wrap="square">
            <a:spAutoFit/>
          </a:bodyPr>
          <a:lstStyle/>
          <a:p>
            <a:r>
              <a:rPr lang="en-US" sz="2400" dirty="0" smtClean="0"/>
              <a:t>Most examples of H&amp;K 642 appear to have the loop removed and the gilt layer has flaked off.</a:t>
            </a:r>
          </a:p>
          <a:p>
            <a:pPr algn="ctr"/>
            <a:r>
              <a:rPr lang="en-US" sz="2400" dirty="0" smtClean="0"/>
              <a:t>Gilt Brass, 35mm</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0" y="0"/>
            <a:ext cx="6858000" cy="4572000"/>
          </a:xfrm>
          <a:prstGeom prst="rect">
            <a:avLst/>
          </a:prstGeom>
        </p:spPr>
      </p:pic>
      <p:pic>
        <p:nvPicPr>
          <p:cNvPr id="5" name="Picture 4"/>
          <p:cNvPicPr>
            <a:picLocks noChangeAspect="1"/>
          </p:cNvPicPr>
          <p:nvPr/>
        </p:nvPicPr>
        <p:blipFill>
          <a:blip r:embed="rId3"/>
          <a:stretch>
            <a:fillRect/>
          </a:stretch>
        </p:blipFill>
        <p:spPr>
          <a:xfrm>
            <a:off x="103477" y="3542604"/>
            <a:ext cx="2377529" cy="3246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555999" y="4816593"/>
            <a:ext cx="4572000" cy="1200328"/>
          </a:xfrm>
          <a:prstGeom prst="rect">
            <a:avLst/>
          </a:prstGeom>
        </p:spPr>
        <p:txBody>
          <a:bodyPr>
            <a:spAutoFit/>
          </a:bodyPr>
          <a:lstStyle/>
          <a:p>
            <a:pPr algn="ctr"/>
            <a:r>
              <a:rPr lang="en-US" sz="2400" dirty="0" smtClean="0"/>
              <a:t>Souvenir Badge</a:t>
            </a:r>
          </a:p>
          <a:p>
            <a:pPr algn="ctr"/>
            <a:r>
              <a:rPr lang="en-US" sz="2400" dirty="0" smtClean="0"/>
              <a:t>Signed </a:t>
            </a:r>
            <a:r>
              <a:rPr lang="en-US" sz="2400" dirty="0" err="1" smtClean="0"/>
              <a:t>Schwaab</a:t>
            </a:r>
            <a:r>
              <a:rPr lang="en-US" sz="2400" dirty="0" smtClean="0"/>
              <a:t> Stamp &amp; Seal</a:t>
            </a:r>
          </a:p>
          <a:p>
            <a:pPr algn="ctr"/>
            <a:r>
              <a:rPr lang="en-US" sz="2400" dirty="0" smtClean="0"/>
              <a:t>Gilt Brass, 43mm </a:t>
            </a:r>
            <a:r>
              <a:rPr lang="en-US" sz="2400" dirty="0" err="1" smtClean="0"/>
              <a:t>x</a:t>
            </a:r>
            <a:r>
              <a:rPr lang="en-US" sz="2400" dirty="0" smtClean="0"/>
              <a:t> 28mm</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049" y="0"/>
            <a:ext cx="8476488" cy="5488195"/>
          </a:xfrm>
          <a:prstGeom prst="rect">
            <a:avLst/>
          </a:prstGeom>
          <a:ln>
            <a:noFill/>
          </a:ln>
          <a:effectLst>
            <a:softEdge rad="112500"/>
          </a:effectLst>
        </p:spPr>
      </p:pic>
      <p:sp>
        <p:nvSpPr>
          <p:cNvPr id="5" name="Rectangle 4"/>
          <p:cNvSpPr/>
          <p:nvPr/>
        </p:nvSpPr>
        <p:spPr>
          <a:xfrm>
            <a:off x="508000" y="5337683"/>
            <a:ext cx="8165630" cy="923330"/>
          </a:xfrm>
          <a:prstGeom prst="rect">
            <a:avLst/>
          </a:prstGeom>
        </p:spPr>
        <p:txBody>
          <a:bodyPr wrap="square">
            <a:spAutoFit/>
          </a:bodyPr>
          <a:lstStyle/>
          <a:p>
            <a:pPr algn="ctr"/>
            <a:r>
              <a:rPr lang="en-US" dirty="0" smtClean="0"/>
              <a:t>Heart Badge</a:t>
            </a:r>
          </a:p>
          <a:p>
            <a:pPr algn="ctr"/>
            <a:r>
              <a:rPr lang="en-US" dirty="0" smtClean="0"/>
              <a:t>Signed SCHWAAB S. &amp; S. CO. / MILWAUKEE.</a:t>
            </a:r>
          </a:p>
          <a:p>
            <a:pPr algn="ctr"/>
            <a:r>
              <a:rPr lang="en-US" dirty="0" smtClean="0"/>
              <a:t>Gilt Brass, 43mm </a:t>
            </a:r>
            <a:r>
              <a:rPr lang="en-US" dirty="0" err="1" smtClean="0"/>
              <a:t>x</a:t>
            </a:r>
            <a:r>
              <a:rPr lang="en-US" dirty="0" smtClean="0"/>
              <a:t> 28mm.Gilt Brass, 43mm </a:t>
            </a:r>
            <a:r>
              <a:rPr lang="en-US" dirty="0" err="1" smtClean="0"/>
              <a:t>x</a:t>
            </a:r>
            <a:r>
              <a:rPr lang="en-US" dirty="0" smtClean="0"/>
              <a:t> 28mm</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d disc.pct"/>
          <p:cNvPicPr>
            <a:picLocks noChangeAspect="1"/>
          </p:cNvPicPr>
          <p:nvPr/>
        </p:nvPicPr>
        <p:blipFill>
          <a:blip r:embed="rId2"/>
          <a:stretch>
            <a:fillRect/>
          </a:stretch>
        </p:blipFill>
        <p:spPr>
          <a:xfrm>
            <a:off x="825969" y="444300"/>
            <a:ext cx="7472258" cy="358845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Rectangle 4"/>
          <p:cNvSpPr/>
          <p:nvPr/>
        </p:nvSpPr>
        <p:spPr>
          <a:xfrm>
            <a:off x="2286000" y="4579729"/>
            <a:ext cx="4572000" cy="1569660"/>
          </a:xfrm>
          <a:prstGeom prst="rect">
            <a:avLst/>
          </a:prstGeom>
        </p:spPr>
        <p:txBody>
          <a:bodyPr>
            <a:spAutoFit/>
          </a:bodyPr>
          <a:lstStyle/>
          <a:p>
            <a:pPr algn="ctr"/>
            <a:r>
              <a:rPr lang="en-US" sz="2400" dirty="0" smtClean="0"/>
              <a:t>Medal featuring images from the previous two </a:t>
            </a:r>
            <a:r>
              <a:rPr lang="en-US" sz="2400" dirty="0" err="1" smtClean="0"/>
              <a:t>Schwaab</a:t>
            </a:r>
            <a:r>
              <a:rPr lang="en-US" sz="2400" dirty="0" smtClean="0"/>
              <a:t> badges.</a:t>
            </a:r>
          </a:p>
          <a:p>
            <a:pPr algn="ctr"/>
            <a:r>
              <a:rPr lang="en-US" sz="2400" dirty="0" smtClean="0"/>
              <a:t>Gilt Brass, 24mm</a:t>
            </a:r>
            <a:endParaRPr 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4759523"/>
          </a:xfrm>
          <a:prstGeom prst="rect">
            <a:avLst/>
          </a:prstGeom>
        </p:spPr>
      </p:pic>
      <p:sp>
        <p:nvSpPr>
          <p:cNvPr id="5" name="Rectangle 4"/>
          <p:cNvSpPr/>
          <p:nvPr/>
        </p:nvSpPr>
        <p:spPr>
          <a:xfrm>
            <a:off x="0" y="4759522"/>
            <a:ext cx="9144000" cy="1569660"/>
          </a:xfrm>
          <a:prstGeom prst="rect">
            <a:avLst/>
          </a:prstGeom>
        </p:spPr>
        <p:txBody>
          <a:bodyPr wrap="square">
            <a:spAutoFit/>
          </a:bodyPr>
          <a:lstStyle/>
          <a:p>
            <a:pPr algn="ctr"/>
            <a:r>
              <a:rPr lang="en-US" sz="2400" dirty="0" err="1" smtClean="0"/>
              <a:t>Schwaab</a:t>
            </a:r>
            <a:r>
              <a:rPr lang="en-US" sz="2400" dirty="0" smtClean="0"/>
              <a:t>?</a:t>
            </a:r>
          </a:p>
          <a:p>
            <a:pPr algn="ctr"/>
            <a:r>
              <a:rPr lang="en-US" sz="2400" dirty="0" smtClean="0"/>
              <a:t>Wreath with encased medal.</a:t>
            </a:r>
          </a:p>
          <a:p>
            <a:pPr algn="ctr"/>
            <a:r>
              <a:rPr lang="en-US" sz="2400" dirty="0" smtClean="0"/>
              <a:t>Wreath: Bronze, 37mm </a:t>
            </a:r>
          </a:p>
          <a:p>
            <a:pPr algn="ctr"/>
            <a:r>
              <a:rPr lang="en-US" sz="2400" dirty="0" smtClean="0"/>
              <a:t>Medal: Gilt Brass, 24mm</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0" y="6731"/>
            <a:ext cx="9135450" cy="4586757"/>
          </a:xfrm>
          <a:prstGeom prst="rect">
            <a:avLst/>
          </a:prstGeom>
        </p:spPr>
      </p:pic>
      <p:sp>
        <p:nvSpPr>
          <p:cNvPr id="5" name="Rectangle 4"/>
          <p:cNvSpPr/>
          <p:nvPr/>
        </p:nvSpPr>
        <p:spPr>
          <a:xfrm>
            <a:off x="3973932" y="5191592"/>
            <a:ext cx="1533292" cy="461665"/>
          </a:xfrm>
          <a:prstGeom prst="rect">
            <a:avLst/>
          </a:prstGeom>
        </p:spPr>
        <p:txBody>
          <a:bodyPr wrap="none">
            <a:spAutoFit/>
          </a:bodyPr>
          <a:lstStyle/>
          <a:p>
            <a:r>
              <a:rPr lang="en-US" sz="2400" dirty="0" err="1" smtClean="0"/>
              <a:t>Schwaab</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5259" y="0"/>
            <a:ext cx="6403363" cy="4654296"/>
          </a:xfrm>
          <a:prstGeom prst="rect">
            <a:avLst/>
          </a:prstGeom>
          <a:ln>
            <a:noFill/>
          </a:ln>
          <a:effectLst>
            <a:softEdge rad="112500"/>
          </a:effectLst>
        </p:spPr>
      </p:pic>
      <p:sp>
        <p:nvSpPr>
          <p:cNvPr id="5" name="Rectangle 4"/>
          <p:cNvSpPr/>
          <p:nvPr/>
        </p:nvSpPr>
        <p:spPr>
          <a:xfrm>
            <a:off x="2286000" y="4731929"/>
            <a:ext cx="4572000" cy="1323439"/>
          </a:xfrm>
          <a:prstGeom prst="rect">
            <a:avLst/>
          </a:prstGeom>
        </p:spPr>
        <p:txBody>
          <a:bodyPr>
            <a:spAutoFit/>
          </a:bodyPr>
          <a:lstStyle/>
          <a:p>
            <a:pPr algn="ctr"/>
            <a:r>
              <a:rPr lang="en-US" sz="2000" dirty="0" smtClean="0"/>
              <a:t>California's Golden Jubilee, San Jose</a:t>
            </a:r>
          </a:p>
          <a:p>
            <a:pPr algn="ctr"/>
            <a:r>
              <a:rPr lang="en-US" sz="2000" dirty="0" err="1" smtClean="0"/>
              <a:t>Schwaab</a:t>
            </a:r>
            <a:r>
              <a:rPr lang="en-US" sz="2000" dirty="0" smtClean="0"/>
              <a:t> Stamp &amp; Seal</a:t>
            </a:r>
          </a:p>
          <a:p>
            <a:pPr algn="ctr"/>
            <a:r>
              <a:rPr lang="en-US" sz="2000" dirty="0" smtClean="0"/>
              <a:t>Wreath: Gilt brass, 37mm.</a:t>
            </a:r>
          </a:p>
          <a:p>
            <a:pPr algn="ctr"/>
            <a:r>
              <a:rPr lang="en-US" sz="2000" dirty="0" smtClean="0"/>
              <a:t>Medal: Aluminum, 24mm.</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9200" y="0"/>
            <a:ext cx="8409228" cy="5346102"/>
          </a:xfrm>
          <a:prstGeom prst="rect">
            <a:avLst/>
          </a:prstGeom>
          <a:ln>
            <a:noFill/>
          </a:ln>
          <a:effectLst>
            <a:outerShdw blurRad="50800" dist="38100" algn="r">
              <a:srgbClr val="000000">
                <a:alpha val="43000"/>
              </a:srgbClr>
            </a:outerShdw>
            <a:softEdge rad="112500"/>
          </a:effectLst>
        </p:spPr>
      </p:pic>
      <p:sp>
        <p:nvSpPr>
          <p:cNvPr id="5" name="Rectangle 4"/>
          <p:cNvSpPr/>
          <p:nvPr/>
        </p:nvSpPr>
        <p:spPr>
          <a:xfrm>
            <a:off x="531648" y="5346102"/>
            <a:ext cx="8409228" cy="830997"/>
          </a:xfrm>
          <a:prstGeom prst="rect">
            <a:avLst/>
          </a:prstGeom>
        </p:spPr>
        <p:txBody>
          <a:bodyPr wrap="square">
            <a:spAutoFit/>
          </a:bodyPr>
          <a:lstStyle/>
          <a:p>
            <a:r>
              <a:rPr lang="en-US" sz="2400" dirty="0"/>
              <a:t>James W. Marshall contracted to build a sawmill at Coloma Flat to supply the growing community around Sutter's Fort.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803136" cy="5487687"/>
          </a:xfrm>
          <a:prstGeom prst="rect">
            <a:avLst/>
          </a:prstGeom>
          <a:ln>
            <a:noFill/>
          </a:ln>
          <a:effectLst>
            <a:softEdge rad="112500"/>
          </a:effectLst>
        </p:spPr>
      </p:pic>
      <p:sp>
        <p:nvSpPr>
          <p:cNvPr id="5" name="Rectangle 4"/>
          <p:cNvSpPr/>
          <p:nvPr/>
        </p:nvSpPr>
        <p:spPr>
          <a:xfrm>
            <a:off x="-1" y="5380672"/>
            <a:ext cx="9031111" cy="923330"/>
          </a:xfrm>
          <a:prstGeom prst="rect">
            <a:avLst/>
          </a:prstGeom>
        </p:spPr>
        <p:txBody>
          <a:bodyPr wrap="square">
            <a:spAutoFit/>
          </a:bodyPr>
          <a:lstStyle/>
          <a:p>
            <a:pPr algn="ctr"/>
            <a:r>
              <a:rPr lang="en-US" dirty="0" smtClean="0"/>
              <a:t>The pick handle inscription reads, MINER’S DAY GOLDEN JUBILEE FAIR; the  shovel handle, FEB 22</a:t>
            </a:r>
            <a:r>
              <a:rPr lang="en-US" baseline="30000" dirty="0" smtClean="0"/>
              <a:t>ND</a:t>
            </a:r>
            <a:r>
              <a:rPr lang="en-US" dirty="0" smtClean="0"/>
              <a:t> 1898. The reverse incuse lettering, SHREVE &amp; CO. STERLING.</a:t>
            </a:r>
          </a:p>
          <a:p>
            <a:pPr algn="ctr"/>
            <a:r>
              <a:rPr lang="en-US" dirty="0" smtClean="0"/>
              <a:t>Silver, 78mm </a:t>
            </a:r>
            <a:r>
              <a:rPr lang="en-US" dirty="0" err="1" smtClean="0"/>
              <a:t>x</a:t>
            </a:r>
            <a:r>
              <a:rPr lang="en-US" dirty="0" smtClean="0"/>
              <a:t> 35mm</a:t>
            </a:r>
            <a:endParaRPr lang="en-US" dirty="0"/>
          </a:p>
        </p:txBody>
      </p:sp>
      <p:sp>
        <p:nvSpPr>
          <p:cNvPr id="6" name="Rectangle 5"/>
          <p:cNvSpPr/>
          <p:nvPr/>
        </p:nvSpPr>
        <p:spPr>
          <a:xfrm>
            <a:off x="6632222" y="2709333"/>
            <a:ext cx="2511778" cy="954107"/>
          </a:xfrm>
          <a:prstGeom prst="rect">
            <a:avLst/>
          </a:prstGeom>
        </p:spPr>
        <p:txBody>
          <a:bodyPr wrap="square">
            <a:spAutoFit/>
          </a:bodyPr>
          <a:lstStyle/>
          <a:p>
            <a:pPr algn="ctr"/>
            <a:r>
              <a:rPr lang="en-US" sz="2800" dirty="0" smtClean="0"/>
              <a:t>Golden Jubilee Mining Fair</a:t>
            </a: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0963" y="0"/>
            <a:ext cx="8229037" cy="4178808"/>
          </a:xfrm>
          <a:prstGeom prst="rect">
            <a:avLst/>
          </a:prstGeom>
        </p:spPr>
      </p:pic>
      <p:sp>
        <p:nvSpPr>
          <p:cNvPr id="5" name="Rectangle 4"/>
          <p:cNvSpPr/>
          <p:nvPr/>
        </p:nvSpPr>
        <p:spPr>
          <a:xfrm>
            <a:off x="1625058" y="4299190"/>
            <a:ext cx="5901074" cy="461665"/>
          </a:xfrm>
          <a:prstGeom prst="rect">
            <a:avLst/>
          </a:prstGeom>
        </p:spPr>
        <p:txBody>
          <a:bodyPr wrap="none">
            <a:spAutoFit/>
          </a:bodyPr>
          <a:lstStyle/>
          <a:p>
            <a:r>
              <a:rPr lang="en-US" sz="2400" dirty="0" smtClean="0"/>
              <a:t>Why don't we remember the Mining Fair?</a:t>
            </a:r>
            <a:endParaRPr lang="en-US" sz="2400" dirty="0"/>
          </a:p>
        </p:txBody>
      </p:sp>
      <p:sp>
        <p:nvSpPr>
          <p:cNvPr id="6" name="Rectangle 5"/>
          <p:cNvSpPr/>
          <p:nvPr/>
        </p:nvSpPr>
        <p:spPr>
          <a:xfrm>
            <a:off x="0" y="4778957"/>
            <a:ext cx="9144000" cy="1477328"/>
          </a:xfrm>
          <a:prstGeom prst="rect">
            <a:avLst/>
          </a:prstGeom>
        </p:spPr>
        <p:txBody>
          <a:bodyPr wrap="square">
            <a:spAutoFit/>
          </a:bodyPr>
          <a:lstStyle/>
          <a:p>
            <a:r>
              <a:rPr lang="en-US" dirty="0" smtClean="0"/>
              <a:t>Following a week of festivities, balls, and grand dinners, the Golden Jubilee Mining Fair opened in the city’s Mechanics Pavilion for a five week run. The celebrations might have made a bigger mark on California’s history were it not for the explosion on the U.S.S. Maine in Havana Harbor on February 15. American cries to “Remember the Maine” overshadowed most other events of 1898.</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shall Monument.pct"/>
          <p:cNvPicPr>
            <a:picLocks noChangeAspect="1"/>
          </p:cNvPicPr>
          <p:nvPr/>
        </p:nvPicPr>
        <p:blipFill>
          <a:blip r:embed="rId2"/>
          <a:stretch>
            <a:fillRect/>
          </a:stretch>
        </p:blipFill>
        <p:spPr>
          <a:xfrm>
            <a:off x="-18541" y="0"/>
            <a:ext cx="4516157" cy="6858000"/>
          </a:xfrm>
          <a:prstGeom prst="ellipse">
            <a:avLst/>
          </a:prstGeom>
          <a:ln>
            <a:noFill/>
          </a:ln>
          <a:effectLst>
            <a:softEdge rad="112500"/>
          </a:effectLst>
        </p:spPr>
      </p:pic>
      <p:sp>
        <p:nvSpPr>
          <p:cNvPr id="5" name="Rectangle 4"/>
          <p:cNvSpPr/>
          <p:nvPr/>
        </p:nvSpPr>
        <p:spPr>
          <a:xfrm>
            <a:off x="4367832" y="225982"/>
            <a:ext cx="4776168" cy="6771083"/>
          </a:xfrm>
          <a:prstGeom prst="rect">
            <a:avLst/>
          </a:prstGeom>
        </p:spPr>
        <p:txBody>
          <a:bodyPr wrap="square">
            <a:spAutoFit/>
          </a:bodyPr>
          <a:lstStyle/>
          <a:p>
            <a:r>
              <a:rPr lang="en-US" dirty="0" smtClean="0">
                <a:solidFill>
                  <a:schemeClr val="bg1"/>
                </a:solidFill>
              </a:rPr>
              <a:t>References: </a:t>
            </a:r>
          </a:p>
          <a:p>
            <a:endParaRPr lang="en-US" sz="1400" dirty="0" smtClean="0">
              <a:solidFill>
                <a:schemeClr val="bg1"/>
              </a:solidFill>
            </a:endParaRPr>
          </a:p>
          <a:p>
            <a:r>
              <a:rPr lang="en-US" sz="1400" dirty="0" smtClean="0">
                <a:solidFill>
                  <a:schemeClr val="bg1"/>
                </a:solidFill>
              </a:rPr>
              <a:t>“California’s Day of Jubilee.” San Francisco Chronicle. January 24, 1898. Pg. 10. </a:t>
            </a:r>
          </a:p>
          <a:p>
            <a:endParaRPr lang="en-US" sz="1400" dirty="0" smtClean="0">
              <a:solidFill>
                <a:schemeClr val="bg1"/>
              </a:solidFill>
            </a:endParaRPr>
          </a:p>
          <a:p>
            <a:r>
              <a:rPr lang="en-US" sz="1400" dirty="0" smtClean="0">
                <a:solidFill>
                  <a:schemeClr val="bg1"/>
                </a:solidFill>
              </a:rPr>
              <a:t>Official Souvenir of California’s Golden Jubilee Held at San Francisco. 1898. </a:t>
            </a:r>
          </a:p>
          <a:p>
            <a:endParaRPr lang="en-US" sz="1400" dirty="0" smtClean="0">
              <a:solidFill>
                <a:schemeClr val="bg1"/>
              </a:solidFill>
            </a:endParaRPr>
          </a:p>
          <a:p>
            <a:r>
              <a:rPr lang="en-US" sz="1400" dirty="0" smtClean="0">
                <a:solidFill>
                  <a:schemeClr val="bg1"/>
                </a:solidFill>
              </a:rPr>
              <a:t>California Golden Jubilee Committee, San Francisco.</a:t>
            </a:r>
          </a:p>
          <a:p>
            <a:r>
              <a:rPr lang="en-US" sz="1400" dirty="0" smtClean="0">
                <a:solidFill>
                  <a:schemeClr val="bg1"/>
                </a:solidFill>
              </a:rPr>
              <a:t>The San Francisco Call. January 25, 1898. </a:t>
            </a:r>
          </a:p>
          <a:p>
            <a:endParaRPr lang="en-US" sz="1400" dirty="0" smtClean="0">
              <a:solidFill>
                <a:schemeClr val="bg1"/>
              </a:solidFill>
            </a:endParaRPr>
          </a:p>
          <a:p>
            <a:r>
              <a:rPr lang="en-US" sz="1400" dirty="0" smtClean="0"/>
              <a:t>Brown, James S. Life of a Pioneer Being the Autobiography of James S. Brown. George Q. </a:t>
            </a:r>
            <a:r>
              <a:rPr lang="en-US" sz="1400" dirty="0" err="1" smtClean="0"/>
              <a:t>Cannob</a:t>
            </a:r>
            <a:r>
              <a:rPr lang="en-US" sz="1400" dirty="0" smtClean="0"/>
              <a:t> &amp; Sons, Salt Lake City. 1900. </a:t>
            </a:r>
          </a:p>
          <a:p>
            <a:endParaRPr lang="en-US" sz="1400" dirty="0" smtClean="0"/>
          </a:p>
          <a:p>
            <a:r>
              <a:rPr lang="en-US" sz="1400" dirty="0" smtClean="0"/>
              <a:t>Casper, Thomas. “Badger State Badge Maker,” TAMS Journal. 19(6):232-235. December 1979. </a:t>
            </a:r>
          </a:p>
          <a:p>
            <a:endParaRPr lang="en-US" sz="1400" dirty="0" smtClean="0"/>
          </a:p>
          <a:p>
            <a:r>
              <a:rPr lang="en-US" sz="1400" dirty="0" smtClean="0"/>
              <a:t>Fitch, George H. “California’s Golden Jubilee,” Harper’s Weekly. XLII(2147):148. February 12, 1898. </a:t>
            </a:r>
          </a:p>
          <a:p>
            <a:endParaRPr lang="en-US" sz="1400" dirty="0" smtClean="0"/>
          </a:p>
          <a:p>
            <a:r>
              <a:rPr lang="en-US" sz="1400" dirty="0" err="1" smtClean="0"/>
              <a:t>Hibler</a:t>
            </a:r>
            <a:r>
              <a:rPr lang="en-US" sz="1400" dirty="0" smtClean="0"/>
              <a:t>, Harold E., and Charles V. </a:t>
            </a:r>
            <a:r>
              <a:rPr lang="en-US" sz="1400" dirty="0" err="1" smtClean="0"/>
              <a:t>Kappen</a:t>
            </a:r>
            <a:r>
              <a:rPr lang="en-US" sz="1400" dirty="0" smtClean="0"/>
              <a:t>. So-Called Dollars: An Illustrated Standard Catalog. 2nd Edition. Coin &amp; Currency Institute, Clifton. 2008. </a:t>
            </a:r>
          </a:p>
          <a:p>
            <a:endParaRPr lang="en-US" sz="1400" dirty="0" smtClean="0"/>
          </a:p>
          <a:p>
            <a:r>
              <a:rPr lang="en-US" sz="1400" dirty="0" smtClean="0"/>
              <a:t>Hyder, William D. “San Francisco Exonumia and 1898 Golden Jubilee,” TAMS Journal. 50(3):67-76. May 2010.</a:t>
            </a:r>
          </a:p>
          <a:p>
            <a:endParaRPr lang="en-US" sz="1400" dirty="0" smtClean="0">
              <a:solidFill>
                <a:schemeClr val="bg1"/>
              </a:solidFill>
            </a:endParaRPr>
          </a:p>
          <a:p>
            <a:r>
              <a:rPr lang="en-US" sz="1400" dirty="0" smtClean="0">
                <a:solidFill>
                  <a:schemeClr val="bg1"/>
                </a:solidFill>
              </a:rPr>
              <a:t>Lavender, David. California: Land of New Beginnings. Harper &amp; Row, New York. 1972. </a:t>
            </a:r>
          </a:p>
          <a:p>
            <a:endParaRPr lang="en-US" sz="1400" dirty="0"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ma.pct"/>
          <p:cNvPicPr>
            <a:picLocks noChangeAspect="1"/>
          </p:cNvPicPr>
          <p:nvPr/>
        </p:nvPicPr>
        <p:blipFill>
          <a:blip r:embed="rId2"/>
          <a:stretch>
            <a:fillRect/>
          </a:stretch>
        </p:blipFill>
        <p:spPr>
          <a:xfrm>
            <a:off x="243668" y="95997"/>
            <a:ext cx="8647380" cy="5959734"/>
          </a:xfrm>
          <a:prstGeom prst="rect">
            <a:avLst/>
          </a:prstGeom>
          <a:ln>
            <a:noFill/>
          </a:ln>
          <a:effectLst>
            <a:softEdge rad="112500"/>
          </a:effectLst>
        </p:spPr>
      </p:pic>
      <p:sp>
        <p:nvSpPr>
          <p:cNvPr id="5" name="TextBox 4"/>
          <p:cNvSpPr txBox="1"/>
          <p:nvPr/>
        </p:nvSpPr>
        <p:spPr>
          <a:xfrm>
            <a:off x="3544258" y="6276501"/>
            <a:ext cx="2060100" cy="461665"/>
          </a:xfrm>
          <a:prstGeom prst="rect">
            <a:avLst/>
          </a:prstGeom>
          <a:noFill/>
          <a:ln w="0" cap="flat" cmpd="sng" algn="ctr">
            <a:solidFill>
              <a:schemeClr val="bg1">
                <a:alpha val="0"/>
              </a:schemeClr>
            </a:solidFill>
            <a:prstDash val="solid"/>
            <a:round/>
            <a:headEnd type="none" w="med" len="med"/>
            <a:tailEnd type="none" w="med" len="med"/>
          </a:ln>
        </p:spPr>
        <p:txBody>
          <a:bodyPr wrap="square" rtlCol="0">
            <a:spAutoFit/>
          </a:bodyPr>
          <a:lstStyle/>
          <a:p>
            <a:r>
              <a:rPr lang="en-US" sz="2400" dirty="0" smtClean="0">
                <a:ln w="6350" cap="flat" cmpd="sng" algn="ctr">
                  <a:solidFill>
                    <a:srgbClr val="FFFFFF"/>
                  </a:solidFill>
                  <a:prstDash val="solid"/>
                  <a:round/>
                  <a:headEnd type="none" w="med" len="med"/>
                  <a:tailEnd type="none" w="med" len="med"/>
                </a:ln>
                <a:solidFill>
                  <a:schemeClr val="bg1"/>
                </a:solidFill>
              </a:rPr>
              <a:t>Coloma</a:t>
            </a:r>
            <a:r>
              <a:rPr lang="en-US" sz="2400" dirty="0" smtClean="0">
                <a:ln>
                  <a:solidFill>
                    <a:srgbClr val="4F81BD"/>
                  </a:solidFill>
                </a:ln>
                <a:solidFill>
                  <a:schemeClr val="bg1"/>
                </a:solidFill>
              </a:rPr>
              <a:t> </a:t>
            </a:r>
            <a:r>
              <a:rPr lang="en-US" sz="2400" dirty="0" smtClean="0">
                <a:solidFill>
                  <a:schemeClr val="bg1"/>
                </a:solidFill>
              </a:rPr>
              <a:t>2011</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ll on American River.pct"/>
          <p:cNvPicPr>
            <a:picLocks noChangeAspect="1"/>
          </p:cNvPicPr>
          <p:nvPr/>
        </p:nvPicPr>
        <p:blipFill>
          <a:blip r:embed="rId2"/>
          <a:stretch>
            <a:fillRect/>
          </a:stretch>
        </p:blipFill>
        <p:spPr>
          <a:xfrm>
            <a:off x="132909" y="75399"/>
            <a:ext cx="7447005" cy="4960261"/>
          </a:xfrm>
          <a:prstGeom prst="rect">
            <a:avLst/>
          </a:prstGeom>
          <a:ln>
            <a:noFill/>
          </a:ln>
          <a:effectLst>
            <a:softEdge rad="112500"/>
          </a:effectLst>
        </p:spPr>
      </p:pic>
      <p:pic>
        <p:nvPicPr>
          <p:cNvPr id="5" name="Picture 4" descr="Old Mill Photo.pct"/>
          <p:cNvPicPr>
            <a:picLocks noChangeAspect="1"/>
          </p:cNvPicPr>
          <p:nvPr/>
        </p:nvPicPr>
        <p:blipFill>
          <a:blip r:embed="rId3"/>
          <a:stretch>
            <a:fillRect/>
          </a:stretch>
        </p:blipFill>
        <p:spPr>
          <a:xfrm>
            <a:off x="6396569" y="3042257"/>
            <a:ext cx="2747431" cy="1993404"/>
          </a:xfrm>
          <a:prstGeom prst="rect">
            <a:avLst/>
          </a:prstGeom>
          <a:ln>
            <a:noFill/>
          </a:ln>
          <a:effectLst>
            <a:outerShdw blurRad="50800" dist="38100" dir="18900000" algn="tr">
              <a:srgbClr val="000000">
                <a:alpha val="43000"/>
              </a:srgbClr>
            </a:outerShdw>
            <a:softEdge rad="112500"/>
          </a:effectLst>
          <a:scene3d>
            <a:camera prst="perspectiveHeroicExtremeLeftFacing" fov="4800000">
              <a:rot lat="486000" lon="2070000" rev="21426000"/>
            </a:camera>
            <a:lightRig rig="threePt" dir="t"/>
          </a:scene3d>
        </p:spPr>
      </p:pic>
      <p:pic>
        <p:nvPicPr>
          <p:cNvPr id="6" name="Picture 5" descr="Gold Map.pct"/>
          <p:cNvPicPr>
            <a:picLocks noChangeAspect="1"/>
          </p:cNvPicPr>
          <p:nvPr/>
        </p:nvPicPr>
        <p:blipFill>
          <a:blip r:embed="rId4"/>
          <a:stretch>
            <a:fillRect/>
          </a:stretch>
        </p:blipFill>
        <p:spPr>
          <a:xfrm>
            <a:off x="6248889" y="4977512"/>
            <a:ext cx="2877312" cy="1828800"/>
          </a:xfrm>
          <a:prstGeom prst="rect">
            <a:avLst/>
          </a:prstGeom>
          <a:ln>
            <a:noFill/>
          </a:ln>
          <a:effectLst>
            <a:outerShdw blurRad="50800" dist="38100" dir="18900000" algn="tr">
              <a:srgbClr val="000000">
                <a:alpha val="43000"/>
              </a:srgbClr>
            </a:outerShdw>
            <a:softEdge rad="112500"/>
          </a:effectLst>
          <a:scene3d>
            <a:camera prst="isometricOffAxis2Left">
              <a:rot lat="1080000" lon="1560000" rev="0"/>
            </a:camera>
            <a:lightRig rig="threePt" dir="t"/>
          </a:scene3d>
        </p:spPr>
      </p:pic>
      <p:sp>
        <p:nvSpPr>
          <p:cNvPr id="7" name="TextBox 6"/>
          <p:cNvSpPr txBox="1"/>
          <p:nvPr/>
        </p:nvSpPr>
        <p:spPr>
          <a:xfrm>
            <a:off x="804842" y="5191035"/>
            <a:ext cx="4718293" cy="830997"/>
          </a:xfrm>
          <a:prstGeom prst="rect">
            <a:avLst/>
          </a:prstGeom>
          <a:noFill/>
        </p:spPr>
        <p:txBody>
          <a:bodyPr wrap="square" rtlCol="0">
            <a:spAutoFit/>
          </a:bodyPr>
          <a:lstStyle/>
          <a:p>
            <a:r>
              <a:rPr lang="en-US" sz="2400" dirty="0" smtClean="0"/>
              <a:t>South Fork of the American River at the location of the saw mill.</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8302" y="219121"/>
            <a:ext cx="8557645" cy="5264958"/>
          </a:xfrm>
          <a:prstGeom prst="rect">
            <a:avLst/>
          </a:prstGeom>
        </p:spPr>
      </p:pic>
      <p:sp>
        <p:nvSpPr>
          <p:cNvPr id="5" name="Rectangle 4"/>
          <p:cNvSpPr/>
          <p:nvPr/>
        </p:nvSpPr>
        <p:spPr>
          <a:xfrm>
            <a:off x="504611" y="5484079"/>
            <a:ext cx="8292466" cy="830997"/>
          </a:xfrm>
          <a:prstGeom prst="rect">
            <a:avLst/>
          </a:prstGeom>
        </p:spPr>
        <p:txBody>
          <a:bodyPr wrap="square">
            <a:spAutoFit/>
          </a:bodyPr>
          <a:lstStyle/>
          <a:p>
            <a:r>
              <a:rPr lang="en-US" sz="2400" dirty="0" smtClean="0"/>
              <a:t>Monday morning, January 24, 1848, Marshall discovered gold nuggets while inspecting the newly finished mill race.</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ler's Diary.pct"/>
          <p:cNvPicPr>
            <a:picLocks noChangeAspect="1"/>
          </p:cNvPicPr>
          <p:nvPr/>
        </p:nvPicPr>
        <p:blipFill>
          <a:blip r:embed="rId2"/>
          <a:stretch>
            <a:fillRect/>
          </a:stretch>
        </p:blipFill>
        <p:spPr>
          <a:xfrm>
            <a:off x="331729" y="685800"/>
            <a:ext cx="3416808" cy="2743200"/>
          </a:xfrm>
          <a:prstGeom prst="rect">
            <a:avLst/>
          </a:prstGeom>
          <a:ln>
            <a:noFill/>
          </a:ln>
          <a:effectLst>
            <a:softEdge rad="112500"/>
          </a:effectLst>
          <a:scene3d>
            <a:camera prst="perspectiveRight" fov="2700000">
              <a:rot lat="0" lon="20400000" rev="0"/>
            </a:camera>
            <a:lightRig rig="threePt" dir="t"/>
          </a:scene3d>
        </p:spPr>
      </p:pic>
      <p:pic>
        <p:nvPicPr>
          <p:cNvPr id="6" name="Picture 5" descr="Sutter's Mill illus.pct"/>
          <p:cNvPicPr>
            <a:picLocks noChangeAspect="1"/>
          </p:cNvPicPr>
          <p:nvPr/>
        </p:nvPicPr>
        <p:blipFill>
          <a:blip r:embed="rId3"/>
          <a:stretch>
            <a:fillRect/>
          </a:stretch>
        </p:blipFill>
        <p:spPr>
          <a:xfrm>
            <a:off x="2334768" y="3114706"/>
            <a:ext cx="4474464" cy="3267456"/>
          </a:xfrm>
          <a:prstGeom prst="roundRect">
            <a:avLst>
              <a:gd name="adj" fmla="val 8594"/>
            </a:avLst>
          </a:prstGeom>
          <a:solidFill>
            <a:srgbClr val="FFFFFF">
              <a:shade val="85000"/>
            </a:srgbClr>
          </a:solidFill>
          <a:ln>
            <a:noFill/>
          </a:ln>
          <a:effectLst>
            <a:outerShdw blurRad="50800" dist="38100" dir="13500000" algn="tl">
              <a:srgbClr val="000000">
                <a:alpha val="43000"/>
              </a:srgbClr>
            </a:outerShdw>
            <a:reflection blurRad="12700" stA="38000" endPos="28000" dist="5000" dir="5400000" sy="-100000" algn="bl" rotWithShape="0"/>
          </a:effectLst>
        </p:spPr>
      </p:pic>
      <p:pic>
        <p:nvPicPr>
          <p:cNvPr id="5" name="Picture 4" descr="Marshall Photo.pct"/>
          <p:cNvPicPr>
            <a:picLocks noChangeAspect="1"/>
          </p:cNvPicPr>
          <p:nvPr/>
        </p:nvPicPr>
        <p:blipFill>
          <a:blip r:embed="rId4"/>
          <a:stretch>
            <a:fillRect/>
          </a:stretch>
        </p:blipFill>
        <p:spPr>
          <a:xfrm>
            <a:off x="5977128" y="186405"/>
            <a:ext cx="2810256" cy="4572000"/>
          </a:xfrm>
          <a:prstGeom prst="rect">
            <a:avLst/>
          </a:prstGeom>
          <a:ln>
            <a:noFill/>
          </a:ln>
          <a:effectLst>
            <a:outerShdw blurRad="50800" dist="38100" dir="18900000" algn="tr">
              <a:srgbClr val="000000">
                <a:alpha val="43000"/>
              </a:srgbClr>
            </a:outerShdw>
            <a:softEdge rad="112500"/>
          </a:effectLst>
        </p:spPr>
      </p:pic>
      <p:sp>
        <p:nvSpPr>
          <p:cNvPr id="7" name="TextBox 6"/>
          <p:cNvSpPr txBox="1"/>
          <p:nvPr/>
        </p:nvSpPr>
        <p:spPr>
          <a:xfrm>
            <a:off x="331728" y="3735667"/>
            <a:ext cx="2003039" cy="923330"/>
          </a:xfrm>
          <a:prstGeom prst="rect">
            <a:avLst/>
          </a:prstGeom>
          <a:noFill/>
        </p:spPr>
        <p:txBody>
          <a:bodyPr wrap="square" rtlCol="0">
            <a:spAutoFit/>
          </a:bodyPr>
          <a:lstStyle/>
          <a:p>
            <a:r>
              <a:rPr lang="en-US" dirty="0" err="1" smtClean="0"/>
              <a:t>Bigler’s</a:t>
            </a:r>
            <a:r>
              <a:rPr lang="en-US" dirty="0" smtClean="0"/>
              <a:t> diary entry for January 24, 1848.</a:t>
            </a:r>
            <a:endParaRPr lang="en-US" dirty="0"/>
          </a:p>
        </p:txBody>
      </p:sp>
      <p:sp>
        <p:nvSpPr>
          <p:cNvPr id="8" name="TextBox 7"/>
          <p:cNvSpPr txBox="1"/>
          <p:nvPr/>
        </p:nvSpPr>
        <p:spPr>
          <a:xfrm>
            <a:off x="6850467" y="4820963"/>
            <a:ext cx="2147146" cy="369332"/>
          </a:xfrm>
          <a:prstGeom prst="rect">
            <a:avLst/>
          </a:prstGeom>
          <a:noFill/>
        </p:spPr>
        <p:txBody>
          <a:bodyPr wrap="square" rtlCol="0">
            <a:spAutoFit/>
          </a:bodyPr>
          <a:lstStyle/>
          <a:p>
            <a:r>
              <a:rPr lang="en-US" dirty="0" smtClean="0"/>
              <a:t>James W. Marshall</a:t>
            </a:r>
            <a:endParaRPr lang="en-US" dirty="0"/>
          </a:p>
        </p:txBody>
      </p:sp>
      <p:sp>
        <p:nvSpPr>
          <p:cNvPr id="9" name="TextBox 8"/>
          <p:cNvSpPr txBox="1"/>
          <p:nvPr/>
        </p:nvSpPr>
        <p:spPr>
          <a:xfrm>
            <a:off x="331729" y="5046861"/>
            <a:ext cx="2150657" cy="1200329"/>
          </a:xfrm>
          <a:prstGeom prst="rect">
            <a:avLst/>
          </a:prstGeom>
          <a:noFill/>
        </p:spPr>
        <p:txBody>
          <a:bodyPr wrap="square" rtlCol="0">
            <a:spAutoFit/>
          </a:bodyPr>
          <a:lstStyle/>
          <a:p>
            <a:r>
              <a:rPr lang="en-US" dirty="0" smtClean="0"/>
              <a:t>Illustration from Gleason's Pictorial Drawing Room Companion.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99" y="-10999"/>
            <a:ext cx="9151299" cy="4745449"/>
          </a:xfrm>
          <a:prstGeom prst="rect">
            <a:avLst/>
          </a:prstGeom>
        </p:spPr>
      </p:pic>
      <p:sp>
        <p:nvSpPr>
          <p:cNvPr id="5" name="Rectangle 4"/>
          <p:cNvSpPr/>
          <p:nvPr/>
        </p:nvSpPr>
        <p:spPr>
          <a:xfrm>
            <a:off x="1412458" y="4894925"/>
            <a:ext cx="6411806" cy="1261884"/>
          </a:xfrm>
          <a:prstGeom prst="rect">
            <a:avLst/>
          </a:prstGeom>
        </p:spPr>
        <p:txBody>
          <a:bodyPr wrap="none">
            <a:spAutoFit/>
          </a:bodyPr>
          <a:lstStyle/>
          <a:p>
            <a:pPr algn="ctr"/>
            <a:r>
              <a:rPr lang="en-US" sz="2800" dirty="0" smtClean="0"/>
              <a:t>California’s Golden Jubilee Celebration</a:t>
            </a:r>
            <a:endParaRPr lang="en-US" sz="2400" dirty="0" smtClean="0"/>
          </a:p>
          <a:p>
            <a:pPr algn="ctr"/>
            <a:r>
              <a:rPr lang="en-US" sz="2400" dirty="0" smtClean="0"/>
              <a:t>James Marshall Souvenir</a:t>
            </a:r>
          </a:p>
          <a:p>
            <a:pPr algn="ctr"/>
            <a:r>
              <a:rPr lang="en-US" sz="2400" dirty="0" smtClean="0"/>
              <a:t>Brass, 35 mm</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63929" t="9927" r="15377" b="62394"/>
          <a:stretch>
            <a:fillRect/>
          </a:stretch>
        </p:blipFill>
        <p:spPr>
          <a:xfrm>
            <a:off x="210255" y="218681"/>
            <a:ext cx="2691267" cy="2548489"/>
          </a:xfrm>
          <a:prstGeom prst="ellipse">
            <a:avLst/>
          </a:prstGeom>
          <a:ln>
            <a:noFill/>
          </a:ln>
          <a:effectLst>
            <a:softEdge rad="112500"/>
          </a:effectLst>
        </p:spPr>
      </p:pic>
      <p:pic>
        <p:nvPicPr>
          <p:cNvPr id="5" name="Picture 4"/>
          <p:cNvPicPr>
            <a:picLocks noChangeAspect="1"/>
          </p:cNvPicPr>
          <p:nvPr/>
        </p:nvPicPr>
        <p:blipFill>
          <a:blip r:embed="rId3"/>
          <a:stretch>
            <a:fillRect/>
          </a:stretch>
        </p:blipFill>
        <p:spPr>
          <a:xfrm>
            <a:off x="2593735" y="558195"/>
            <a:ext cx="3200400" cy="5490248"/>
          </a:xfrm>
          <a:prstGeom prst="rect">
            <a:avLst/>
          </a:prstGeom>
          <a:ln>
            <a:noFill/>
          </a:ln>
          <a:effectLst>
            <a:outerShdw blurRad="50800" dist="38100" dir="18900000" algn="tr">
              <a:srgbClr val="000000">
                <a:alpha val="43000"/>
              </a:srgbClr>
            </a:outerShdw>
            <a:softEdge rad="112500"/>
          </a:effectLst>
        </p:spPr>
      </p:pic>
      <p:sp>
        <p:nvSpPr>
          <p:cNvPr id="6" name="Rectangle 5"/>
          <p:cNvSpPr/>
          <p:nvPr/>
        </p:nvSpPr>
        <p:spPr>
          <a:xfrm>
            <a:off x="5685301" y="2723980"/>
            <a:ext cx="3475519" cy="3416320"/>
          </a:xfrm>
          <a:prstGeom prst="rect">
            <a:avLst/>
          </a:prstGeom>
        </p:spPr>
        <p:txBody>
          <a:bodyPr wrap="square">
            <a:spAutoFit/>
          </a:bodyPr>
          <a:lstStyle/>
          <a:p>
            <a:r>
              <a:rPr lang="en-US" sz="2400" dirty="0" smtClean="0"/>
              <a:t>Walter Brunt, San Francisco printer and regalia maker, designed the official souvenir badge composed of a silk ribbon, pin hanger, and a facsimile of the first nugget found by Marshall.</a:t>
            </a:r>
            <a:endParaRPr lang="en-US" sz="24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674</TotalTime>
  <Words>727</Words>
  <Application>Microsoft Office PowerPoint</Application>
  <PresentationFormat>On-screen Show (4:3)</PresentationFormat>
  <Paragraphs>78</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Habitat</vt:lpstr>
      <vt:lpstr>1898 Semi-Centennial California Gold Discovery William D. Hyder</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UC Santa Cruz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1898 Semi-Centennial California Gold Discovery William D. Hyder</dc:title>
  <dc:creator>William Hyder</dc:creator>
  <cp:lastModifiedBy>RyAnne Scott</cp:lastModifiedBy>
  <cp:revision>20</cp:revision>
  <dcterms:created xsi:type="dcterms:W3CDTF">2011-03-07T00:19:41Z</dcterms:created>
  <dcterms:modified xsi:type="dcterms:W3CDTF">2011-04-07T20:53:53Z</dcterms:modified>
</cp:coreProperties>
</file>