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1" r:id="rId6"/>
    <p:sldId id="338" r:id="rId7"/>
    <p:sldId id="311" r:id="rId8"/>
    <p:sldId id="312" r:id="rId9"/>
    <p:sldId id="310" r:id="rId10"/>
    <p:sldId id="313" r:id="rId11"/>
    <p:sldId id="268" r:id="rId12"/>
    <p:sldId id="314" r:id="rId13"/>
    <p:sldId id="315" r:id="rId14"/>
    <p:sldId id="272" r:id="rId15"/>
    <p:sldId id="273" r:id="rId16"/>
    <p:sldId id="274" r:id="rId17"/>
    <p:sldId id="262" r:id="rId18"/>
    <p:sldId id="317" r:id="rId19"/>
    <p:sldId id="275" r:id="rId20"/>
    <p:sldId id="276" r:id="rId21"/>
    <p:sldId id="271" r:id="rId22"/>
    <p:sldId id="316" r:id="rId23"/>
    <p:sldId id="257" r:id="rId24"/>
    <p:sldId id="267" r:id="rId25"/>
    <p:sldId id="280" r:id="rId26"/>
    <p:sldId id="319" r:id="rId27"/>
    <p:sldId id="326" r:id="rId28"/>
    <p:sldId id="320" r:id="rId29"/>
    <p:sldId id="321" r:id="rId30"/>
    <p:sldId id="322" r:id="rId31"/>
    <p:sldId id="259" r:id="rId32"/>
    <p:sldId id="324" r:id="rId33"/>
    <p:sldId id="323" r:id="rId34"/>
    <p:sldId id="258" r:id="rId35"/>
    <p:sldId id="325" r:id="rId36"/>
    <p:sldId id="329" r:id="rId37"/>
    <p:sldId id="269" r:id="rId38"/>
    <p:sldId id="270" r:id="rId39"/>
    <p:sldId id="264" r:id="rId40"/>
    <p:sldId id="328" r:id="rId41"/>
    <p:sldId id="332" r:id="rId42"/>
    <p:sldId id="266" r:id="rId43"/>
    <p:sldId id="291" r:id="rId44"/>
    <p:sldId id="288" r:id="rId45"/>
    <p:sldId id="298" r:id="rId46"/>
    <p:sldId id="299" r:id="rId47"/>
    <p:sldId id="303" r:id="rId48"/>
    <p:sldId id="300" r:id="rId49"/>
    <p:sldId id="305" r:id="rId50"/>
    <p:sldId id="307" r:id="rId51"/>
    <p:sldId id="289" r:id="rId52"/>
    <p:sldId id="293" r:id="rId53"/>
    <p:sldId id="294" r:id="rId54"/>
    <p:sldId id="295" r:id="rId55"/>
    <p:sldId id="286" r:id="rId56"/>
    <p:sldId id="287" r:id="rId57"/>
    <p:sldId id="333" r:id="rId58"/>
    <p:sldId id="334" r:id="rId59"/>
    <p:sldId id="33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>
        <p:scale>
          <a:sx n="57" d="100"/>
          <a:sy n="57" d="100"/>
        </p:scale>
        <p:origin x="-1530" y="-10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34BAA-85C8-4DBD-8917-50C103163935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CB274-C0E2-4CD1-B41C-4D4D1146B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70FF-DD5C-4DD3-B1FB-53093494DF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A8DDB-579A-471E-9BCB-1D5136DE12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17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12" Type="http://schemas.openxmlformats.org/officeDocument/2006/relationships/image" Target="../media/image152.jpeg"/><Relationship Id="rId2" Type="http://schemas.openxmlformats.org/officeDocument/2006/relationships/image" Target="../media/image27.jpeg"/><Relationship Id="rId16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5" Type="http://schemas.openxmlformats.org/officeDocument/2006/relationships/image" Target="../media/image189.jpeg"/><Relationship Id="rId15" Type="http://schemas.openxmlformats.org/officeDocument/2006/relationships/image" Target="../media/image110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Relationship Id="rId1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312" y="76200"/>
            <a:ext cx="77681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</a:rPr>
              <a:t>Exhibitions: </a:t>
            </a:r>
          </a:p>
          <a:p>
            <a:pPr algn="ctr"/>
            <a:r>
              <a:rPr lang="en-US" sz="3600" i="1" dirty="0" smtClean="0">
                <a:solidFill>
                  <a:srgbClr val="FFFF00"/>
                </a:solidFill>
              </a:rPr>
              <a:t>Associated “Early U.S. Commemorative” </a:t>
            </a:r>
          </a:p>
          <a:p>
            <a:pPr algn="ctr"/>
            <a:r>
              <a:rPr lang="en-US" sz="3600" i="1" dirty="0" smtClean="0">
                <a:solidFill>
                  <a:srgbClr val="FFFF00"/>
                </a:solidFill>
              </a:rPr>
              <a:t>Coins And “</a:t>
            </a:r>
            <a:r>
              <a:rPr lang="en-US" sz="3600" i="1" dirty="0" err="1" smtClean="0">
                <a:solidFill>
                  <a:srgbClr val="FFFF00"/>
                </a:solidFill>
              </a:rPr>
              <a:t>Exonumia</a:t>
            </a:r>
            <a:r>
              <a:rPr lang="en-US" sz="3600" i="1" dirty="0" smtClean="0">
                <a:solidFill>
                  <a:srgbClr val="FFFF00"/>
                </a:solidFill>
              </a:rPr>
              <a:t>”</a:t>
            </a:r>
            <a:endParaRPr lang="en-US" sz="3600" i="1" dirty="0">
              <a:solidFill>
                <a:srgbClr val="FFFF00"/>
              </a:solidFill>
            </a:endParaRPr>
          </a:p>
        </p:txBody>
      </p:sp>
      <p:pic>
        <p:nvPicPr>
          <p:cNvPr id="3" name="Picture 2" descr="Columbian 1893 Prf 61 R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362200"/>
            <a:ext cx="29718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Columbian Exposition 1893  Declaration of Independence So Called Dollar Silver HK-156 R-6 Raw Ob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828800"/>
            <a:ext cx="358140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89881" y="5410200"/>
            <a:ext cx="3648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1892 World’s Columbian Exposition Half Dollar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Proof 61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5396" y="5446693"/>
            <a:ext cx="30641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So-Called Dollar</a:t>
            </a:r>
          </a:p>
          <a:p>
            <a:pPr algn="ctr"/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 HK-156 (R-6)  Silver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  “Declaration of Independence Dollar”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1893 World’s Columbian Exposition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7" name="Picture 6" descr="Columbian 1892 Prf 61 Ob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2362200"/>
            <a:ext cx="2975946" cy="2990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90600" y="4800600"/>
            <a:ext cx="483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10" name="Picture 9" descr="Columbian Exposition 1893  Declaration of Independence So Called Dollar Silver HK-156 R-6 Ob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9496" y="1905000"/>
            <a:ext cx="3505200" cy="350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924800" y="4876800"/>
            <a:ext cx="454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Rev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Exposition 1893 Government Buil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242" y="152400"/>
            <a:ext cx="7513558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5899" y="5867400"/>
            <a:ext cx="2099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U.S. Government Building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Columbian Exposition Official Medal Large Letters Variety Obv HK-154 Brass MS 63 R-2 US Gov Bldg Struck by Mint on Location.jpg"/>
          <p:cNvPicPr>
            <a:picLocks noChangeAspect="1"/>
          </p:cNvPicPr>
          <p:nvPr/>
        </p:nvPicPr>
        <p:blipFill>
          <a:blip r:embed="rId3" cstate="print"/>
          <a:srcRect l="19231" t="45249" r="19231" b="9502"/>
          <a:stretch>
            <a:fillRect/>
          </a:stretch>
        </p:blipFill>
        <p:spPr>
          <a:xfrm rot="159253">
            <a:off x="82727" y="2902126"/>
            <a:ext cx="36576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200" y="6550223"/>
            <a:ext cx="2473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HK-154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Obv</a:t>
            </a:r>
            <a:r>
              <a:rPr lang="en-US" sz="1400" b="1" i="1" dirty="0" smtClean="0">
                <a:solidFill>
                  <a:srgbClr val="FF0000"/>
                </a:solidFill>
              </a:rPr>
              <a:t>. Brass, R-2, MS=62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4837" y="6477000"/>
            <a:ext cx="357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The “Official” Medal Stuck at the Mint Exhibit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Columbian Exposition Official Medal Large Letters Variety Rev HK-154 Brass MS 63 R-2 US Gov Bldg Struck by Mint on Location.jpg"/>
          <p:cNvPicPr>
            <a:picLocks noChangeAspect="1"/>
          </p:cNvPicPr>
          <p:nvPr/>
        </p:nvPicPr>
        <p:blipFill>
          <a:blip r:embed="rId4" cstate="print"/>
          <a:srcRect l="18367" t="46207" r="18367" b="10474"/>
          <a:stretch>
            <a:fillRect/>
          </a:stretch>
        </p:blipFill>
        <p:spPr>
          <a:xfrm>
            <a:off x="5257800" y="2895600"/>
            <a:ext cx="370078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619758" y="6550223"/>
            <a:ext cx="2448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HK-154, Rev, Brass, R-2, MS-62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Expo Replicas of Columbus's Shi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94173"/>
            <a:ext cx="6096000" cy="4946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2343" y="5943600"/>
            <a:ext cx="5537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Replicas of Columbus’s ships built by Spain, Santa Maria on left</a:t>
            </a:r>
          </a:p>
        </p:txBody>
      </p:sp>
      <p:pic>
        <p:nvPicPr>
          <p:cNvPr id="4" name="Picture 3" descr="Columbian 1892 MS 66 PL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905000"/>
            <a:ext cx="3505200" cy="34979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00600" y="5410200"/>
            <a:ext cx="44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C00000"/>
                </a:solidFill>
              </a:rPr>
              <a:t>Rev 1892 World’s Columbian Exposition Commemorative </a:t>
            </a:r>
          </a:p>
          <a:p>
            <a:pPr algn="ctr"/>
            <a:r>
              <a:rPr lang="en-US" sz="1400" b="1" i="1" dirty="0" smtClean="0">
                <a:solidFill>
                  <a:srgbClr val="C00000"/>
                </a:solidFill>
              </a:rPr>
              <a:t>Half Dollar (MS-66 PL)</a:t>
            </a:r>
            <a:endParaRPr lang="en-US" sz="1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Exposition 1893 Palace of Fine Art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76200"/>
            <a:ext cx="4564380" cy="3451860"/>
          </a:xfrm>
          <a:prstGeom prst="rect">
            <a:avLst/>
          </a:prstGeom>
        </p:spPr>
      </p:pic>
      <p:pic>
        <p:nvPicPr>
          <p:cNvPr id="3" name="Picture 2" descr="Columbian Exposition 1893 Palace of Fine Arts now Museum of Science and Industry 1.jpg"/>
          <p:cNvPicPr>
            <a:picLocks noChangeAspect="1"/>
          </p:cNvPicPr>
          <p:nvPr/>
        </p:nvPicPr>
        <p:blipFill>
          <a:blip r:embed="rId3" cstate="print"/>
          <a:srcRect t="6896"/>
          <a:stretch>
            <a:fillRect/>
          </a:stretch>
        </p:blipFill>
        <p:spPr>
          <a:xfrm>
            <a:off x="4876800" y="3925798"/>
            <a:ext cx="3505200" cy="2170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4941" y="3505200"/>
            <a:ext cx="2116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The Palace of Fine Arts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7525" y="6172200"/>
            <a:ext cx="3298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The Museum of Science and Industry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pic>
        <p:nvPicPr>
          <p:cNvPr id="6" name="Picture 5" descr="Columbian Exposition 1893  Columbus-Fine Arts Bldg HK-185 R-5 MS-63 Re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1524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619354" y="3273623"/>
            <a:ext cx="2225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Rev HK-185, Aluminum, R-5</a:t>
            </a:r>
          </a:p>
        </p:txBody>
      </p:sp>
      <p:pic>
        <p:nvPicPr>
          <p:cNvPr id="8" name="Picture 7" descr="Columbian Exposition 1893  Fine Arts Bldg-Agriculture Bldg HK-185b R-5 Obv Bra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3810000"/>
            <a:ext cx="29718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671" y="6550223"/>
            <a:ext cx="1977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 HK-185b, Brass, R-5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52328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Aunt Jemima Pancake Mix (invented 1889, but trademarked in 1893) 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Cracker Jack  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Shredded Wheat 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Juicy Fruit Chewing Gum 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The Hamburger, making an appearance again at the Louisiana Purchase Exposition (St. Louis Worlds Fair) in 1904 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USPS Commemorative Picture Postcards and Stamps</a:t>
            </a:r>
          </a:p>
          <a:p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35664" y="457200"/>
            <a:ext cx="7105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u="sng" dirty="0" smtClean="0">
                <a:solidFill>
                  <a:srgbClr val="FFFF00"/>
                </a:solidFill>
              </a:rPr>
              <a:t>Some Firsts at the 1893 World’s Columbian Exposition!</a:t>
            </a:r>
            <a:endParaRPr lang="en-US" sz="2400" b="1" i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92 Columbian MS 67 Obverse Alt.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600200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1892 Columbian MS 67 Reverse Alt.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524000"/>
            <a:ext cx="2819400" cy="2819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09800" y="76200"/>
            <a:ext cx="45714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prstClr val="black"/>
                </a:solidFill>
              </a:rPr>
              <a:t>1892 &amp; 1893 World’s Columbian Exposition</a:t>
            </a:r>
          </a:p>
          <a:p>
            <a:pPr algn="ctr"/>
            <a:r>
              <a:rPr lang="en-US" sz="1400" b="1" i="1" dirty="0" err="1" smtClean="0">
                <a:solidFill>
                  <a:prstClr val="black"/>
                </a:solidFill>
              </a:rPr>
              <a:t>Obv</a:t>
            </a:r>
            <a:r>
              <a:rPr lang="en-US" sz="1400" b="1" i="1" dirty="0" smtClean="0">
                <a:solidFill>
                  <a:prstClr val="black"/>
                </a:solidFill>
              </a:rPr>
              <a:t>: Columbus/Rev: Santa Maria; Columbus’s Flag Ship</a:t>
            </a:r>
          </a:p>
          <a:p>
            <a:pPr algn="ctr"/>
            <a:r>
              <a:rPr lang="en-US" sz="1400" b="1" i="1" dirty="0" smtClean="0">
                <a:solidFill>
                  <a:prstClr val="black"/>
                </a:solidFill>
              </a:rPr>
              <a:t>Net Distribution: </a:t>
            </a:r>
          </a:p>
          <a:p>
            <a:pPr algn="ctr"/>
            <a:r>
              <a:rPr lang="en-US" sz="1400" b="1" i="1" dirty="0" smtClean="0">
                <a:solidFill>
                  <a:prstClr val="black"/>
                </a:solidFill>
              </a:rPr>
              <a:t>1892: 950,000 </a:t>
            </a:r>
          </a:p>
          <a:p>
            <a:pPr algn="ctr"/>
            <a:r>
              <a:rPr lang="en-US" sz="1400" b="1" i="1" dirty="0" smtClean="0">
                <a:solidFill>
                  <a:prstClr val="black"/>
                </a:solidFill>
              </a:rPr>
              <a:t>1893: 1,550,000</a:t>
            </a:r>
          </a:p>
          <a:p>
            <a:pPr algn="ctr"/>
            <a:r>
              <a:rPr lang="en-US" sz="1400" b="1" i="1" dirty="0" smtClean="0">
                <a:solidFill>
                  <a:prstClr val="black"/>
                </a:solidFill>
              </a:rPr>
              <a:t>Designers: Charles E. Barber (</a:t>
            </a:r>
            <a:r>
              <a:rPr lang="en-US" sz="1400" b="1" i="1" dirty="0" err="1" smtClean="0">
                <a:solidFill>
                  <a:prstClr val="black"/>
                </a:solidFill>
              </a:rPr>
              <a:t>Obv</a:t>
            </a:r>
            <a:r>
              <a:rPr lang="en-US" sz="1400" b="1" i="1" dirty="0" smtClean="0">
                <a:solidFill>
                  <a:prstClr val="black"/>
                </a:solidFill>
              </a:rPr>
              <a:t>), George T. Morgan (Rev)</a:t>
            </a:r>
            <a:endParaRPr lang="en-US" sz="1400" b="1" i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73" y="4679484"/>
            <a:ext cx="87348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 First U.S. Commemorative Coin!</a:t>
            </a:r>
          </a:p>
          <a:p>
            <a:pPr algn="ctr"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 first U.S. coin to depict a real person and the first U.S. coin to depict a foreigner!</a:t>
            </a:r>
          </a:p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 U.S. Mint had an exhibit at the Exhibition which included on display an 1804 silver dollar. There was also a coin press </a:t>
            </a:r>
          </a:p>
          <a:p>
            <a:r>
              <a:rPr lang="en-US" sz="1300" b="1" i="1" dirty="0" smtClean="0">
                <a:solidFill>
                  <a:prstClr val="black"/>
                </a:solidFill>
              </a:rPr>
              <a:t>	on location that was stamping out medals!</a:t>
            </a:r>
          </a:p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Many of the half dollars went unsold and were released into circulation </a:t>
            </a:r>
          </a:p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A recession was going on in the early 1890’s and it was fortunate that they sold as many coins as they did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1893 MS 65 Obv.jpg"/>
          <p:cNvPicPr>
            <a:picLocks noChangeAspect="1"/>
          </p:cNvPicPr>
          <p:nvPr/>
        </p:nvPicPr>
        <p:blipFill>
          <a:blip r:embed="rId2" cstate="print"/>
          <a:srcRect l="1904" t="400" r="1904" b="2000"/>
          <a:stretch>
            <a:fillRect/>
          </a:stretch>
        </p:blipFill>
        <p:spPr>
          <a:xfrm>
            <a:off x="349771" y="228600"/>
            <a:ext cx="2698229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4337" y="2971800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Commemorative Half Dollar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MS-65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4" name="Picture 3" descr="Columbian Exposition 1892-3 MS 62 Rev Government Bldg Aluminum HK183 R-5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2286000"/>
            <a:ext cx="3124200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744423" y="5420380"/>
            <a:ext cx="1665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FF00"/>
                </a:solidFill>
              </a:rPr>
              <a:t>HK-183,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, MS-62</a:t>
            </a:r>
          </a:p>
          <a:p>
            <a:pPr algn="ctr"/>
            <a:r>
              <a:rPr lang="en-US" sz="700" b="1" i="1" dirty="0" smtClean="0">
                <a:solidFill>
                  <a:srgbClr val="FFFF00"/>
                </a:solidFill>
              </a:rPr>
              <a:t>Photo: R. </a:t>
            </a:r>
            <a:r>
              <a:rPr lang="en-US" sz="700" b="1" i="1" dirty="0" err="1" smtClean="0">
                <a:solidFill>
                  <a:srgbClr val="FFFF00"/>
                </a:solidFill>
              </a:rPr>
              <a:t>Zenon</a:t>
            </a:r>
            <a:r>
              <a:rPr lang="en-US" sz="700" b="1" i="1" dirty="0" smtClean="0">
                <a:solidFill>
                  <a:srgbClr val="FFFF00"/>
                </a:solidFill>
              </a:rPr>
              <a:t> </a:t>
            </a:r>
            <a:r>
              <a:rPr lang="en-US" sz="700" b="1" i="1" dirty="0" err="1" smtClean="0">
                <a:solidFill>
                  <a:srgbClr val="FFFF00"/>
                </a:solidFill>
              </a:rPr>
              <a:t>Lada</a:t>
            </a:r>
            <a:endParaRPr lang="en-US" sz="700" b="1" i="1" dirty="0" smtClean="0">
              <a:solidFill>
                <a:srgbClr val="FFFF00"/>
              </a:solidFill>
            </a:endParaRPr>
          </a:p>
          <a:p>
            <a:endParaRPr lang="en-US" sz="700" b="1" i="1" dirty="0">
              <a:solidFill>
                <a:srgbClr val="FFFF00"/>
              </a:solidFill>
            </a:endParaRPr>
          </a:p>
        </p:txBody>
      </p:sp>
      <p:pic>
        <p:nvPicPr>
          <p:cNvPr id="6" name="Picture 5" descr="Columbian Exposition 1892 MS 62 PL Obv Columbus Bust Dollar White Metal HK230a R-6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3581400"/>
            <a:ext cx="3124200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676148" y="6626423"/>
            <a:ext cx="170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230a,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, MS-62 PL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8" name="Picture 7" descr="Columbian Exposition 1892-3 St Gaudens-CE Barber Copper MS-63 BN Obv HK-223 R-5.jpg"/>
          <p:cNvPicPr>
            <a:picLocks noChangeAspect="1"/>
          </p:cNvPicPr>
          <p:nvPr/>
        </p:nvPicPr>
        <p:blipFill>
          <a:blip r:embed="rId5" cstate="print"/>
          <a:srcRect l="2500" r="2500" b="2500"/>
          <a:stretch>
            <a:fillRect/>
          </a:stretch>
        </p:blipFill>
        <p:spPr>
          <a:xfrm>
            <a:off x="5865446" y="152400"/>
            <a:ext cx="3049954" cy="3130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563823" y="3276600"/>
            <a:ext cx="1665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HK-223,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, MS-63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10" name="Picture 9" descr="Columbian Exposition 1892 HK-236a R-6 Aluminum Obv Columbus-Five Bldg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" y="3581400"/>
            <a:ext cx="3124200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066800" y="6626423"/>
            <a:ext cx="1204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HK-236a,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12" name="Picture 11" descr="Taxay, Don Columbian Exp Half 1.jpg"/>
          <p:cNvPicPr>
            <a:picLocks noChangeAspect="1"/>
          </p:cNvPicPr>
          <p:nvPr/>
        </p:nvPicPr>
        <p:blipFill>
          <a:blip r:embed="rId7" cstate="print"/>
          <a:srcRect l="30140" t="6543" r="45662" b="78766"/>
          <a:stretch>
            <a:fillRect/>
          </a:stretch>
        </p:blipFill>
        <p:spPr>
          <a:xfrm>
            <a:off x="3352800" y="76200"/>
            <a:ext cx="2286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922495" y="2312313"/>
            <a:ext cx="3331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>
                <a:solidFill>
                  <a:srgbClr val="FF0000"/>
                </a:solidFill>
              </a:rPr>
              <a:t>1892 Medal by Enrique </a:t>
            </a:r>
            <a:r>
              <a:rPr lang="en-US" sz="1100" b="1" i="1" dirty="0" err="1" smtClean="0">
                <a:solidFill>
                  <a:srgbClr val="FF0000"/>
                </a:solidFill>
              </a:rPr>
              <a:t>Lppez-Lorensis</a:t>
            </a:r>
            <a:endParaRPr lang="en-US" sz="11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100" b="1" i="1" dirty="0" smtClean="0">
                <a:solidFill>
                  <a:srgbClr val="FF0000"/>
                </a:solidFill>
              </a:rPr>
              <a:t>(Adapted From a 1512 Image By An Anonymous Artist</a:t>
            </a:r>
          </a:p>
          <a:p>
            <a:pPr algn="ctr"/>
            <a:r>
              <a:rPr lang="en-US" sz="1100" b="1" i="1" dirty="0" smtClean="0">
                <a:solidFill>
                  <a:srgbClr val="FF0000"/>
                </a:solidFill>
              </a:rPr>
              <a:t>-From </a:t>
            </a:r>
            <a:r>
              <a:rPr lang="en-US" sz="1100" b="1" i="1" dirty="0" err="1" smtClean="0">
                <a:solidFill>
                  <a:srgbClr val="FF0000"/>
                </a:solidFill>
              </a:rPr>
              <a:t>Taxay</a:t>
            </a:r>
            <a:r>
              <a:rPr lang="en-US" sz="1100" b="1" i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endParaRPr lang="en-US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abell Quarter 1893 MS 64 (2)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1" y="1056702"/>
            <a:ext cx="2514600" cy="25246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Isabell Quarter 1893 MS 64 (2)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056701"/>
            <a:ext cx="2514600" cy="2524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85755" y="76200"/>
            <a:ext cx="47597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1893 Isabella Quarter (World’s Columbian Exhibition)</a:t>
            </a:r>
          </a:p>
          <a:p>
            <a:pPr algn="ctr"/>
            <a:r>
              <a:rPr lang="en-US" sz="1600" b="1" i="1" dirty="0" err="1" smtClean="0">
                <a:solidFill>
                  <a:prstClr val="black"/>
                </a:solidFill>
              </a:rPr>
              <a:t>Obv</a:t>
            </a:r>
            <a:r>
              <a:rPr lang="en-US" sz="1600" b="1" i="1" dirty="0" smtClean="0">
                <a:solidFill>
                  <a:prstClr val="black"/>
                </a:solidFill>
              </a:rPr>
              <a:t>: Queen Isabella/Rev: Kneeling Woman</a:t>
            </a:r>
          </a:p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Net Distribution: 24,214</a:t>
            </a:r>
          </a:p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Designer: Charles E. Barber</a:t>
            </a:r>
            <a:endParaRPr lang="en-US" sz="1600" b="1" i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774519"/>
            <a:ext cx="8915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 only commemorative quarter dollar ever minted!</a:t>
            </a:r>
          </a:p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 Board of Lady managers was formed at the insistence of Susan B. Anthony so that women would be represented at</a:t>
            </a:r>
          </a:p>
          <a:p>
            <a:r>
              <a:rPr lang="en-US" sz="1300" b="1" i="1" dirty="0" smtClean="0">
                <a:solidFill>
                  <a:prstClr val="black"/>
                </a:solidFill>
              </a:rPr>
              <a:t>	the Exhibition</a:t>
            </a:r>
          </a:p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 Isabella quarter is the first U.S. coin to depict foreign royalty with the obverse depicting the bust of Queen Isabella </a:t>
            </a:r>
          </a:p>
          <a:p>
            <a:r>
              <a:rPr lang="en-US" sz="1300" b="1" i="1" dirty="0" smtClean="0">
                <a:solidFill>
                  <a:prstClr val="black"/>
                </a:solidFill>
              </a:rPr>
              <a:t>	who helped fund Columbus’s voyage</a:t>
            </a:r>
          </a:p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As with the Columbian half dollar, the Isabella quarter also sold for $1. People thought it was bad enough paying $1</a:t>
            </a:r>
          </a:p>
          <a:p>
            <a:r>
              <a:rPr lang="en-US" sz="1300" b="1" i="1" dirty="0" smtClean="0">
                <a:solidFill>
                  <a:prstClr val="black"/>
                </a:solidFill>
              </a:rPr>
              <a:t>	for a coin with a 50 cent denomination, but to pay $1 for a quarter was even worse. The quarter did not sell </a:t>
            </a:r>
          </a:p>
          <a:p>
            <a:r>
              <a:rPr lang="en-US" sz="1300" b="1" i="1" dirty="0" smtClean="0">
                <a:solidFill>
                  <a:prstClr val="black"/>
                </a:solidFill>
              </a:rPr>
              <a:t>	well. There was little publicity for the coin (unlike the half dollar) and a recession was going on at the time</a:t>
            </a:r>
          </a:p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These coins were handled with better care than the Columbian half dollars and thus typically have fewer marks</a:t>
            </a:r>
          </a:p>
          <a:p>
            <a:endParaRPr lang="en-US" sz="13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0570" y="2971800"/>
            <a:ext cx="213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FFFF00"/>
                </a:solidFill>
              </a:rPr>
              <a:t>Postcard of the “Woman’s Building” </a:t>
            </a:r>
          </a:p>
          <a:p>
            <a:pPr algn="ctr"/>
            <a:r>
              <a:rPr lang="en-US" sz="1000" b="1" i="1" dirty="0" smtClean="0">
                <a:solidFill>
                  <a:srgbClr val="FFFF00"/>
                </a:solidFill>
              </a:rPr>
              <a:t>at the 1893 Columbian Exposition</a:t>
            </a:r>
            <a:endParaRPr lang="en-US" sz="10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 descr="Columbian Exposition Woman's Building 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760" y="228600"/>
            <a:ext cx="4587240" cy="2778188"/>
          </a:xfrm>
          <a:prstGeom prst="rect">
            <a:avLst/>
          </a:prstGeom>
        </p:spPr>
      </p:pic>
      <p:pic>
        <p:nvPicPr>
          <p:cNvPr id="4" name="Picture 3" descr="Isbella World's Columbina Exposition Woman's Building Courtesy University of Chica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190" y="228600"/>
            <a:ext cx="342221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2807" y="3048000"/>
            <a:ext cx="11592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i="1" dirty="0" smtClean="0"/>
              <a:t>Courtesy University of Chicago</a:t>
            </a:r>
            <a:endParaRPr lang="en-US" sz="600" b="1" i="1" dirty="0"/>
          </a:p>
        </p:txBody>
      </p:sp>
      <p:pic>
        <p:nvPicPr>
          <p:cNvPr id="7" name="Picture 6" descr="Isbella World's Columbina Exposition Woman's Building balcony Courtesy University of Chica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407834"/>
            <a:ext cx="4114800" cy="32983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6673334"/>
            <a:ext cx="11592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i="1" dirty="0" smtClean="0"/>
              <a:t>Courtesy University of Chicago</a:t>
            </a:r>
            <a:endParaRPr lang="en-US" sz="600" b="1" i="1" dirty="0"/>
          </a:p>
        </p:txBody>
      </p:sp>
      <p:pic>
        <p:nvPicPr>
          <p:cNvPr id="9" name="Picture 8" descr="Isbella World's Columbina Exposition Woman's Building Guide Book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3581400"/>
            <a:ext cx="1981200" cy="2995574"/>
          </a:xfrm>
          <a:prstGeom prst="rect">
            <a:avLst/>
          </a:prstGeom>
        </p:spPr>
      </p:pic>
      <p:pic>
        <p:nvPicPr>
          <p:cNvPr id="10" name="Picture 9" descr="Columbian Exposition 1893 HK-199 R-5 Rev MS-62 Aluminum Women's Building on Bac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6096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981200" y="3124200"/>
            <a:ext cx="2737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Rev HK-199 MS-62 Aluminum, R-5 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Expo 1893 Original Ferris Whe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533400"/>
            <a:ext cx="6837405" cy="5059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8736" y="6043136"/>
            <a:ext cx="51122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The first Ferris Wheel appeared at the Columbian Exposition, 1893!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Each gondola would carry 40 people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and it cost 50 cents to ride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4" name="Picture 3" descr="Columbian Expo 1893 Original Ferris Wheel Medal Ob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52400"/>
            <a:ext cx="2895600" cy="28891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Columbian Expo 1893 Original Ferris Wheel Medal Re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52400"/>
            <a:ext cx="2895600" cy="2889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Columbian Exposition 1892-3 MS 61 Obv Administration Bldg-Ferris Wheel Aluminum HK-170 R-4 Rev.jpg"/>
          <p:cNvPicPr>
            <a:picLocks noChangeAspect="1"/>
          </p:cNvPicPr>
          <p:nvPr/>
        </p:nvPicPr>
        <p:blipFill>
          <a:blip r:embed="rId5" cstate="print"/>
          <a:srcRect l="17123" t="42837" r="9246" b="5507"/>
          <a:stretch>
            <a:fillRect/>
          </a:stretch>
        </p:blipFill>
        <p:spPr>
          <a:xfrm rot="828028">
            <a:off x="5943600" y="3124200"/>
            <a:ext cx="3124200" cy="2978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Columbian Exposition 1892-3 MS 61 Obv Administration Bldg-Ferris Wheel Aluminum HK-170 R-4  Obv.jpg"/>
          <p:cNvPicPr>
            <a:picLocks noChangeAspect="1"/>
          </p:cNvPicPr>
          <p:nvPr/>
        </p:nvPicPr>
        <p:blipFill>
          <a:blip r:embed="rId6" cstate="print"/>
          <a:srcRect l="17731" t="43051" r="11347" b="4765"/>
          <a:stretch>
            <a:fillRect/>
          </a:stretch>
        </p:blipFill>
        <p:spPr>
          <a:xfrm rot="21270625">
            <a:off x="0" y="30480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162800" y="6096000"/>
            <a:ext cx="2079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HK-170 Aluminum, R-4 MS-61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 Gaudens 1893 Columbian Exposition Awards Medal Obv (Rev by CE Barber) UNC 76.5mm Silver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St Gaudens 1893 Columbian Exposition Awards Medal Rev (Rev by CE Barber) UNC 76.5mm Silver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6576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St Gaudens 1893 Columbian Exposition Awards Medal Obv (Rev by CE Barber) UNC 76.4mm Bronze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1524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St Gaudens 1893 Columbian Exposition Awards Medal Rev (Rev by CE Barber) UNC 76.4mm Bronze 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36576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-43825" y="3200400"/>
            <a:ext cx="4006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/>
              <a:t>Official Awards Medal for World’s Columbian Exposition</a:t>
            </a:r>
          </a:p>
          <a:p>
            <a:pPr algn="ctr"/>
            <a:r>
              <a:rPr lang="en-US" sz="1100" b="1" i="1" dirty="0" smtClean="0"/>
              <a:t>Silver, 76.5mm </a:t>
            </a:r>
            <a:r>
              <a:rPr lang="en-US" sz="1100" b="1" i="1" dirty="0" err="1" smtClean="0"/>
              <a:t>Obv</a:t>
            </a:r>
            <a:r>
              <a:rPr lang="en-US" sz="1100" b="1" i="1" dirty="0" smtClean="0"/>
              <a:t>: Augustus St. </a:t>
            </a:r>
            <a:r>
              <a:rPr lang="en-US" sz="1100" b="1" i="1" dirty="0" err="1" smtClean="0"/>
              <a:t>Gaudens</a:t>
            </a:r>
            <a:r>
              <a:rPr lang="en-US" sz="1100" b="1" i="1" dirty="0" smtClean="0"/>
              <a:t>/Rev: Charles E. Barber</a:t>
            </a:r>
            <a:endParaRPr lang="en-US" sz="11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276600"/>
            <a:ext cx="4086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/>
              <a:t>Official Awards Medal for World’s Columbian Exposition</a:t>
            </a:r>
          </a:p>
          <a:p>
            <a:pPr algn="ctr"/>
            <a:r>
              <a:rPr lang="en-US" sz="1100" b="1" i="1" dirty="0" smtClean="0"/>
              <a:t>Bronze, 76.6mm </a:t>
            </a:r>
            <a:r>
              <a:rPr lang="en-US" sz="1100" b="1" i="1" dirty="0" err="1" smtClean="0"/>
              <a:t>Obv</a:t>
            </a:r>
            <a:r>
              <a:rPr lang="en-US" sz="1100" b="1" i="1" dirty="0" smtClean="0"/>
              <a:t>: Augustus St. </a:t>
            </a:r>
            <a:r>
              <a:rPr lang="en-US" sz="1100" b="1" i="1" dirty="0" err="1" smtClean="0"/>
              <a:t>Gaudens</a:t>
            </a:r>
            <a:r>
              <a:rPr lang="en-US" sz="1100" b="1" i="1" dirty="0" smtClean="0"/>
              <a:t>/Rev: Charles E. Barber</a:t>
            </a:r>
          </a:p>
          <a:p>
            <a:endParaRPr lang="en-US" dirty="0"/>
          </a:p>
        </p:txBody>
      </p:sp>
      <p:pic>
        <p:nvPicPr>
          <p:cNvPr id="8" name="Picture 7" descr="St Gaudens 1907 $20 MS-63 High Relief Wire Rim Ob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3800" y="1600200"/>
            <a:ext cx="1524000" cy="15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St Gaudens 1908 Motto $10 MS-66  Obv.jpg"/>
          <p:cNvPicPr>
            <a:picLocks noChangeAspect="1"/>
          </p:cNvPicPr>
          <p:nvPr/>
        </p:nvPicPr>
        <p:blipFill>
          <a:blip r:embed="rId7" cstate="print"/>
          <a:srcRect l="5000" t="2500" r="2500" b="2500"/>
          <a:stretch>
            <a:fillRect/>
          </a:stretch>
        </p:blipFill>
        <p:spPr>
          <a:xfrm>
            <a:off x="3952374" y="4648200"/>
            <a:ext cx="1076826" cy="1105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962400" y="3124200"/>
            <a:ext cx="1130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/>
              <a:t>1907 $20 MS-63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5758190"/>
            <a:ext cx="1130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/>
              <a:t>1908 $10 MS-66</a:t>
            </a:r>
            <a:endParaRPr lang="en-US" sz="1100" b="1" i="1" dirty="0"/>
          </a:p>
        </p:txBody>
      </p:sp>
      <p:pic>
        <p:nvPicPr>
          <p:cNvPr id="12" name="Picture 11" descr="St Gaudens 1893 Columbian Exposition Awards Medal Obv A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3080" y="1371600"/>
            <a:ext cx="1757920" cy="17333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St Gaudens 1893 Columbian Exposition Awards Medal Rev AU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875874"/>
            <a:ext cx="1700212" cy="1720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7696200" y="2819400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38mm, </a:t>
            </a:r>
            <a:r>
              <a:rPr lang="en-US" sz="1100" dirty="0" err="1" smtClean="0"/>
              <a:t>Obv</a:t>
            </a:r>
            <a:r>
              <a:rPr lang="en-US" sz="1100" dirty="0" smtClean="0"/>
              <a:t>., HR-223, Copper, R-5</a:t>
            </a:r>
            <a:endParaRPr lang="en-US" sz="1100" dirty="0"/>
          </a:p>
        </p:txBody>
      </p:sp>
      <p:pic>
        <p:nvPicPr>
          <p:cNvPr id="15" name="Picture 14" descr="St Gaudens 1893 Columbian Exposition Awards Medal Rev rejeccted original reverse design (Rev later designed by CE Barber) 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3276600"/>
            <a:ext cx="3130296" cy="31925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236872" y="6400800"/>
            <a:ext cx="2630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Rejected Original Reverse Design</a:t>
            </a: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By St.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Gaudens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cks 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447800"/>
            <a:ext cx="5012436" cy="167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3505200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Heritage Auction Galleries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Exposition Tickets and Coin Stuff Obv Only.jpg"/>
          <p:cNvPicPr>
            <a:picLocks noChangeAspect="1"/>
          </p:cNvPicPr>
          <p:nvPr/>
        </p:nvPicPr>
        <p:blipFill>
          <a:blip r:embed="rId2" cstate="print"/>
          <a:srcRect t="9639" b="9638"/>
          <a:stretch>
            <a:fillRect/>
          </a:stretch>
        </p:blipFill>
        <p:spPr>
          <a:xfrm>
            <a:off x="0" y="762000"/>
            <a:ext cx="6324600" cy="5105400"/>
          </a:xfrm>
          <a:prstGeom prst="rect">
            <a:avLst/>
          </a:prstGeom>
        </p:spPr>
      </p:pic>
      <p:pic>
        <p:nvPicPr>
          <p:cNvPr id="3" name="Picture 2" descr="Columbian Exposition Half Dollar in Spoon Obv.jpg"/>
          <p:cNvPicPr>
            <a:picLocks noChangeAspect="1"/>
          </p:cNvPicPr>
          <p:nvPr/>
        </p:nvPicPr>
        <p:blipFill>
          <a:blip r:embed="rId3" cstate="print"/>
          <a:srcRect l="37500" r="37500"/>
          <a:stretch>
            <a:fillRect/>
          </a:stretch>
        </p:blipFill>
        <p:spPr>
          <a:xfrm>
            <a:off x="6400800" y="609600"/>
            <a:ext cx="1295400" cy="5181600"/>
          </a:xfrm>
          <a:prstGeom prst="rect">
            <a:avLst/>
          </a:prstGeom>
        </p:spPr>
      </p:pic>
      <p:pic>
        <p:nvPicPr>
          <p:cNvPr id="4" name="Picture 3" descr="Columbian Exposition Half Dollar in Spoon Rev.jpg"/>
          <p:cNvPicPr>
            <a:picLocks noChangeAspect="1"/>
          </p:cNvPicPr>
          <p:nvPr/>
        </p:nvPicPr>
        <p:blipFill>
          <a:blip r:embed="rId4" cstate="print"/>
          <a:srcRect l="37500" r="37500"/>
          <a:stretch>
            <a:fillRect/>
          </a:stretch>
        </p:blipFill>
        <p:spPr>
          <a:xfrm>
            <a:off x="7696200" y="609600"/>
            <a:ext cx="12954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1892 1 cent stamp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99" y="533400"/>
            <a:ext cx="1959429" cy="1371600"/>
          </a:xfrm>
          <a:prstGeom prst="rect">
            <a:avLst/>
          </a:prstGeom>
        </p:spPr>
      </p:pic>
      <p:pic>
        <p:nvPicPr>
          <p:cNvPr id="3" name="Picture 2" descr="Columbian 1892 2 cent stamp Ob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599" y="564930"/>
            <a:ext cx="1932793" cy="1416270"/>
          </a:xfrm>
          <a:prstGeom prst="rect">
            <a:avLst/>
          </a:prstGeom>
        </p:spPr>
      </p:pic>
      <p:pic>
        <p:nvPicPr>
          <p:cNvPr id="4" name="Picture 3" descr="Columbian 1892 3 cent stamp Ob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534687"/>
            <a:ext cx="1981200" cy="1345878"/>
          </a:xfrm>
          <a:prstGeom prst="rect">
            <a:avLst/>
          </a:prstGeom>
        </p:spPr>
      </p:pic>
      <p:pic>
        <p:nvPicPr>
          <p:cNvPr id="5" name="Picture 4" descr="Columbian 1892 4 cent stamp Ob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530971"/>
            <a:ext cx="1981200" cy="1326397"/>
          </a:xfrm>
          <a:prstGeom prst="rect">
            <a:avLst/>
          </a:prstGeom>
        </p:spPr>
      </p:pic>
      <p:pic>
        <p:nvPicPr>
          <p:cNvPr id="6" name="Picture 5" descr="Columbian 1892 5 cent stamp Ob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2008579"/>
            <a:ext cx="1905000" cy="1344221"/>
          </a:xfrm>
          <a:prstGeom prst="rect">
            <a:avLst/>
          </a:prstGeom>
        </p:spPr>
      </p:pic>
      <p:pic>
        <p:nvPicPr>
          <p:cNvPr id="7" name="Picture 6" descr="Columbian 1892 6 cent stamp Ob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38400" y="2047995"/>
            <a:ext cx="1932432" cy="1304805"/>
          </a:xfrm>
          <a:prstGeom prst="rect">
            <a:avLst/>
          </a:prstGeom>
        </p:spPr>
      </p:pic>
      <p:pic>
        <p:nvPicPr>
          <p:cNvPr id="8" name="Picture 7" descr="Columbian 1892 8 cent stamp Ob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0" y="2036469"/>
            <a:ext cx="1905000" cy="1316331"/>
          </a:xfrm>
          <a:prstGeom prst="rect">
            <a:avLst/>
          </a:prstGeom>
        </p:spPr>
      </p:pic>
      <p:pic>
        <p:nvPicPr>
          <p:cNvPr id="9" name="Picture 8" descr="Columbian 1892 10 cent stamp Ob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2047218"/>
            <a:ext cx="1905000" cy="1305582"/>
          </a:xfrm>
          <a:prstGeom prst="rect">
            <a:avLst/>
          </a:prstGeom>
        </p:spPr>
      </p:pic>
      <p:pic>
        <p:nvPicPr>
          <p:cNvPr id="10" name="Picture 9" descr="Columbian 1892 15 cent stamp Ob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" y="3560469"/>
            <a:ext cx="1905000" cy="1316331"/>
          </a:xfrm>
          <a:prstGeom prst="rect">
            <a:avLst/>
          </a:prstGeom>
        </p:spPr>
      </p:pic>
      <p:pic>
        <p:nvPicPr>
          <p:cNvPr id="12" name="Picture 11" descr="Columbian 1892 30 cent stamp Obv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38400" y="3581400"/>
            <a:ext cx="1863137" cy="1295400"/>
          </a:xfrm>
          <a:prstGeom prst="rect">
            <a:avLst/>
          </a:prstGeom>
        </p:spPr>
      </p:pic>
      <p:pic>
        <p:nvPicPr>
          <p:cNvPr id="13" name="Picture 12" descr="Columbian 1892 1 dollar stamp Obv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0" y="3587390"/>
            <a:ext cx="1905000" cy="1289410"/>
          </a:xfrm>
          <a:prstGeom prst="rect">
            <a:avLst/>
          </a:prstGeom>
        </p:spPr>
      </p:pic>
      <p:pic>
        <p:nvPicPr>
          <p:cNvPr id="14" name="Picture 13" descr="Columbian 1892 2 dollar stamp Obv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4800" y="5153066"/>
            <a:ext cx="1832610" cy="1247734"/>
          </a:xfrm>
          <a:prstGeom prst="rect">
            <a:avLst/>
          </a:prstGeom>
        </p:spPr>
      </p:pic>
      <p:pic>
        <p:nvPicPr>
          <p:cNvPr id="15" name="Picture 14" descr="Columbian 1892 3 dollar stamp Obv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38400" y="5116068"/>
            <a:ext cx="1863654" cy="1284732"/>
          </a:xfrm>
          <a:prstGeom prst="rect">
            <a:avLst/>
          </a:prstGeom>
        </p:spPr>
      </p:pic>
      <p:pic>
        <p:nvPicPr>
          <p:cNvPr id="16" name="Picture 15" descr="Columbian 1892 4 dollar stamp Obv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572000" y="5087566"/>
            <a:ext cx="1905000" cy="1313234"/>
          </a:xfrm>
          <a:prstGeom prst="rect">
            <a:avLst/>
          </a:prstGeom>
        </p:spPr>
      </p:pic>
      <p:pic>
        <p:nvPicPr>
          <p:cNvPr id="17" name="Picture 16" descr="Columbian 1892 5 dollar stamp Obv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705600" y="5063247"/>
            <a:ext cx="1905000" cy="13375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66096" y="6397823"/>
            <a:ext cx="1592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Only 27,350 made!</a:t>
            </a:r>
            <a:endParaRPr lang="en-US" sz="14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09228" y="118646"/>
            <a:ext cx="4095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/>
              <a:t>1892 Columbus Commemorative Stamp Issues</a:t>
            </a:r>
            <a:endParaRPr lang="en-US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29" y="838200"/>
            <a:ext cx="836709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B0F0"/>
                </a:solidFill>
              </a:rPr>
              <a:t>1904 Louisiana Purchase Exposition</a:t>
            </a:r>
          </a:p>
          <a:p>
            <a:pPr algn="ctr"/>
            <a:r>
              <a:rPr lang="en-US" sz="2800" b="1" i="1" dirty="0" smtClean="0">
                <a:solidFill>
                  <a:srgbClr val="00B0F0"/>
                </a:solidFill>
              </a:rPr>
              <a:t>St. Louis, Missouri</a:t>
            </a:r>
          </a:p>
          <a:p>
            <a:pPr algn="ctr"/>
            <a:endParaRPr lang="en-US" sz="2400" b="1" i="1" dirty="0" smtClean="0">
              <a:solidFill>
                <a:srgbClr val="00B0F0"/>
              </a:solidFill>
            </a:endParaRP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Commemorated the 100</a:t>
            </a:r>
            <a:r>
              <a:rPr lang="en-US" sz="2200" b="1" i="1" baseline="30000" dirty="0" smtClean="0">
                <a:solidFill>
                  <a:srgbClr val="00B0F0"/>
                </a:solidFill>
              </a:rPr>
              <a:t>th</a:t>
            </a:r>
            <a:r>
              <a:rPr lang="en-US" sz="2200" b="1" i="1" dirty="0" smtClean="0">
                <a:solidFill>
                  <a:srgbClr val="00B0F0"/>
                </a:solidFill>
              </a:rPr>
              <a:t> Anniversary of the Louisiana Purchase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St. Louis Was the Territorial Capital in 1804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Exposition Held on 1270 Acres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Originally Planned to Open in 1903 but Delayed Until 1904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All States and Territories and “Dozens” of Countries Were Represented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Featured Exhibits Included Cars and Wire Less Communications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(a Car Had Traveled To The Exposition From New York!)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Two Commemorative Coin Varieties Were Issued and Approximately 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20 Dollar Sized  Medals</a:t>
            </a:r>
          </a:p>
          <a:p>
            <a:pPr algn="ctr"/>
            <a:r>
              <a:rPr lang="en-US" sz="2200" b="1" i="1" dirty="0" smtClean="0">
                <a:solidFill>
                  <a:srgbClr val="00B0F0"/>
                </a:solidFill>
              </a:rPr>
              <a:t>Approximately 20,000,000 Attended</a:t>
            </a:r>
            <a:endParaRPr lang="en-US" sz="2200" b="1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uisiana Purchase 1903 MS 64 Jefferson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"/>
            <a:ext cx="2524698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Louisiana Purchase 1903 MS 64 Jefferson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4114800"/>
            <a:ext cx="26670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Louisiana Purchase 1903 MS 65 McKinley Ob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4462" y="24384"/>
            <a:ext cx="2746278" cy="27188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743200" y="76200"/>
            <a:ext cx="35053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1903 Louisiana Purchase Exposition Gold Dollar</a:t>
            </a:r>
          </a:p>
          <a:p>
            <a:pPr algn="ctr"/>
            <a:r>
              <a:rPr lang="en-US" sz="12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200" b="1" i="1" dirty="0" smtClean="0">
                <a:solidFill>
                  <a:srgbClr val="FFFF00"/>
                </a:solidFill>
              </a:rPr>
              <a:t> #1: Thomas Jefferson, </a:t>
            </a:r>
            <a:r>
              <a:rPr lang="en-US" sz="12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200" b="1" i="1" dirty="0" smtClean="0">
                <a:solidFill>
                  <a:srgbClr val="FFFF00"/>
                </a:solidFill>
              </a:rPr>
              <a:t> #2 William McKinley</a:t>
            </a:r>
          </a:p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Rev: Dates, Denomination, Olive branch</a:t>
            </a:r>
          </a:p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Net Distribution: 17,500 (of each variety)</a:t>
            </a:r>
          </a:p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Designer: Charles E. Barber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93" y="2667000"/>
            <a:ext cx="92367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200" b="1" i="1" dirty="0" smtClean="0">
                <a:solidFill>
                  <a:srgbClr val="FFFF00"/>
                </a:solidFill>
              </a:rPr>
              <a:t>Thomas Jefferson is on the obverse of one coin because he was president at the time of the Louisiana Purchase. Barber copied the </a:t>
            </a:r>
          </a:p>
          <a:p>
            <a:r>
              <a:rPr lang="en-US" sz="1200" b="1" i="1" dirty="0" smtClean="0">
                <a:solidFill>
                  <a:srgbClr val="FFFF00"/>
                </a:solidFill>
              </a:rPr>
              <a:t>	Jefferson portrait from Jefferson’s image on the 1801 Indian Peace Medal (designed by John Reich)</a:t>
            </a:r>
          </a:p>
          <a:p>
            <a:pPr>
              <a:buFont typeface="Wingdings" pitchFamily="2" charset="2"/>
              <a:buChar char="v"/>
            </a:pPr>
            <a:r>
              <a:rPr lang="en-US" sz="1200" b="1" i="1" dirty="0" smtClean="0">
                <a:solidFill>
                  <a:srgbClr val="FFFF00"/>
                </a:solidFill>
              </a:rPr>
              <a:t>William McKinley is on the obverse of the other coin because he was the president who signed the bill authorizing the government to </a:t>
            </a:r>
          </a:p>
          <a:p>
            <a:r>
              <a:rPr lang="en-US" sz="1200" b="1" i="1" dirty="0" smtClean="0">
                <a:solidFill>
                  <a:srgbClr val="FFFF00"/>
                </a:solidFill>
              </a:rPr>
              <a:t>	provide $5,000,000 to support the Exposition. Also, his assassination in 1901 was still on the minds of the American people. </a:t>
            </a:r>
          </a:p>
          <a:p>
            <a:pPr>
              <a:buFont typeface="Wingdings" pitchFamily="2" charset="2"/>
              <a:buChar char="v"/>
            </a:pPr>
            <a:r>
              <a:rPr lang="en-US" sz="1200" b="1" i="1" dirty="0" smtClean="0">
                <a:solidFill>
                  <a:srgbClr val="FFFF00"/>
                </a:solidFill>
              </a:rPr>
              <a:t>The coins were offered for $3.00 each – a very high price for the time. Sales were slow and 205,000 were returned to the mint with </a:t>
            </a:r>
          </a:p>
          <a:p>
            <a:pPr lvl="1"/>
            <a:r>
              <a:rPr lang="en-US" sz="1200" b="1" i="1" dirty="0" smtClean="0">
                <a:solidFill>
                  <a:srgbClr val="FFFF00"/>
                </a:solidFill>
              </a:rPr>
              <a:t>	no accounting of which coins were Jefferson or which were McKinley coins so the net distribution numbers are estimates</a:t>
            </a:r>
          </a:p>
          <a:p>
            <a:r>
              <a:rPr lang="en-US" sz="1200" b="1" i="1" dirty="0" smtClean="0">
                <a:solidFill>
                  <a:srgbClr val="FFFF00"/>
                </a:solidFill>
              </a:rPr>
              <a:t>	though it is known that a total of both types distributed was 35,000.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iana Purchase 1904 Official Souvenir Medal HK-299 Silver UNC R-4 Obv.jpg"/>
          <p:cNvPicPr>
            <a:picLocks noChangeAspect="1"/>
          </p:cNvPicPr>
          <p:nvPr/>
        </p:nvPicPr>
        <p:blipFill>
          <a:blip r:embed="rId2" cstate="print"/>
          <a:srcRect l="2500" t="2500" r="2500" b="2500"/>
          <a:stretch>
            <a:fillRect/>
          </a:stretch>
        </p:blipFill>
        <p:spPr>
          <a:xfrm>
            <a:off x="228600" y="152400"/>
            <a:ext cx="24384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Louisiana Purchase 1904 Official Souvenir Medal HK-299 Silver UNC R-4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152400"/>
            <a:ext cx="2514600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ouisiana Purchase 1904 Official Souvenir Medal HK-300 (Gold Plated Bronze) UNC R-3 Obv.jpg"/>
          <p:cNvPicPr>
            <a:picLocks noChangeAspect="1"/>
          </p:cNvPicPr>
          <p:nvPr/>
        </p:nvPicPr>
        <p:blipFill>
          <a:blip r:embed="rId4" cstate="print"/>
          <a:srcRect r="2500"/>
          <a:stretch>
            <a:fillRect/>
          </a:stretch>
        </p:blipFill>
        <p:spPr>
          <a:xfrm>
            <a:off x="152400" y="2971800"/>
            <a:ext cx="252603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Louisiana Purchase 1904 Official Souvenir Medal HK-300 (Gold Plated Bronze) UNC R-3 Re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3048000"/>
            <a:ext cx="2590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Louisiana Purchase 1904 Official Souvenir Medal HK-299 Silver MS-64 R-4 Rev 'No Star for St. Louis Variety' .jpg"/>
          <p:cNvPicPr>
            <a:picLocks noChangeAspect="1"/>
          </p:cNvPicPr>
          <p:nvPr/>
        </p:nvPicPr>
        <p:blipFill>
          <a:blip r:embed="rId6" cstate="print"/>
          <a:srcRect l="2500" b="2500"/>
          <a:stretch>
            <a:fillRect/>
          </a:stretch>
        </p:blipFill>
        <p:spPr>
          <a:xfrm>
            <a:off x="5715000" y="152400"/>
            <a:ext cx="2590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057400" y="2514600"/>
            <a:ext cx="1542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HK-299, Silver, R-4</a:t>
            </a:r>
            <a:endParaRPr lang="en-US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5562600"/>
            <a:ext cx="2563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HK-300, Gold Plated Bronze, R-3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591819" y="2438400"/>
            <a:ext cx="1475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HK-299, Silver,</a:t>
            </a:r>
          </a:p>
          <a:p>
            <a:pPr algn="ctr"/>
            <a:r>
              <a:rPr lang="en-US" sz="1400" b="1" i="1" dirty="0" smtClean="0"/>
              <a:t>No “Star” Variety</a:t>
            </a:r>
            <a:endParaRPr lang="en-US" sz="1400" b="1" i="1" dirty="0"/>
          </a:p>
        </p:txBody>
      </p:sp>
      <p:pic>
        <p:nvPicPr>
          <p:cNvPr id="11" name="Picture 10" descr="Louisiana Purchase 1904 HK-310 R-5 Good Luck Dollar MS-63 PL Obv Bras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200" y="3048000"/>
            <a:ext cx="2590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444394" y="5638800"/>
            <a:ext cx="1602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HK-310, Brass, R-5</a:t>
            </a:r>
          </a:p>
          <a:p>
            <a:pPr algn="ctr"/>
            <a:r>
              <a:rPr lang="en-US" sz="1400" b="1" i="1" dirty="0" smtClean="0"/>
              <a:t>“Good Luck Dollar”</a:t>
            </a:r>
            <a:endParaRPr lang="en-US" sz="1400" b="1" i="1" dirty="0"/>
          </a:p>
        </p:txBody>
      </p:sp>
      <p:pic>
        <p:nvPicPr>
          <p:cNvPr id="13" name="Picture 12" descr="Louisiana Purchase 1904 HK-310 R-5 Good Luck Dollar MS-63 PL Rev Bras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1200" y="2971800"/>
            <a:ext cx="267294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iana Purchase Exposition Government Buil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533400"/>
            <a:ext cx="4800600" cy="362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4267200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1904 Louisiana Purchase Exposition</a:t>
            </a:r>
          </a:p>
          <a:p>
            <a:pPr algn="ctr"/>
            <a:r>
              <a:rPr lang="en-US" sz="1400" b="1" i="1" dirty="0" smtClean="0"/>
              <a:t>Government Building</a:t>
            </a:r>
            <a:endParaRPr lang="en-US" sz="1400" b="1" i="1" dirty="0"/>
          </a:p>
        </p:txBody>
      </p:sp>
      <p:pic>
        <p:nvPicPr>
          <p:cNvPr id="4" name="Picture 3" descr="Louisiana Purchase 1904 HK-316 Brass R-5 Rev Cascade Gardens-Government Bldg Photo Jonathan Bre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914400"/>
            <a:ext cx="3352800" cy="3352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42682" y="4340423"/>
            <a:ext cx="2291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HK-316 (Rev) R-5, Aluminum</a:t>
            </a:r>
            <a:endParaRPr lang="en-US" sz="1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704596" y="4572000"/>
            <a:ext cx="108234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i="1" dirty="0" smtClean="0"/>
              <a:t>Photo by Jonathan </a:t>
            </a:r>
            <a:r>
              <a:rPr lang="en-US" sz="600" b="1" i="1" dirty="0" err="1" smtClean="0"/>
              <a:t>Breecher</a:t>
            </a:r>
            <a:endParaRPr lang="en-US" sz="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uisiana Purchase Exposition Palace Electricity Building 1.jpg"/>
          <p:cNvPicPr>
            <a:picLocks noChangeAspect="1"/>
          </p:cNvPicPr>
          <p:nvPr/>
        </p:nvPicPr>
        <p:blipFill>
          <a:blip r:embed="rId2" cstate="print"/>
          <a:srcRect b="19468"/>
          <a:stretch>
            <a:fillRect/>
          </a:stretch>
        </p:blipFill>
        <p:spPr>
          <a:xfrm>
            <a:off x="381000" y="1600200"/>
            <a:ext cx="527525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953000"/>
            <a:ext cx="4879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The “Electricity Building” at the Louisiana Purchase Exposition in St. Louis</a:t>
            </a:r>
            <a:endParaRPr lang="en-US" sz="1200" b="1" i="1" dirty="0"/>
          </a:p>
        </p:txBody>
      </p:sp>
      <p:pic>
        <p:nvPicPr>
          <p:cNvPr id="5" name="Picture 4" descr="Louisiana Purchase 1904 HK-322a R-5 Aluminum, reeded edge, REV Palace of Manufacturers Bldg-Electricity Bldg Photo Jonathan Bre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7526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392353" y="4876800"/>
            <a:ext cx="198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HK-322c, R-5, Aluminum</a:t>
            </a:r>
          </a:p>
          <a:p>
            <a:pPr algn="ctr"/>
            <a:r>
              <a:rPr lang="en-US" sz="1400" b="1" i="1" dirty="0" smtClean="0"/>
              <a:t>Electricity Building</a:t>
            </a:r>
            <a:endParaRPr lang="en-US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527292" y="6705600"/>
            <a:ext cx="9797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b="1" i="1" dirty="0" smtClean="0"/>
              <a:t>Photo by Jonathan </a:t>
            </a:r>
            <a:r>
              <a:rPr lang="en-US" sz="600" b="1" i="1" dirty="0" err="1" smtClean="0"/>
              <a:t>Breecher</a:t>
            </a:r>
            <a:endParaRPr lang="en-US" sz="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uisiana Purchase Exposition St Louis Art Museum.jpg"/>
          <p:cNvPicPr>
            <a:picLocks noChangeAspect="1"/>
          </p:cNvPicPr>
          <p:nvPr/>
        </p:nvPicPr>
        <p:blipFill>
          <a:blip r:embed="rId2" cstate="print"/>
          <a:srcRect l="1563" r="4687"/>
          <a:stretch>
            <a:fillRect/>
          </a:stretch>
        </p:blipFill>
        <p:spPr>
          <a:xfrm>
            <a:off x="76200" y="3637970"/>
            <a:ext cx="4572000" cy="2839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1676400"/>
            <a:ext cx="3488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The Art Palace at the Louisiana Purchase Exposition</a:t>
            </a:r>
            <a:endParaRPr lang="en-US" sz="1200" b="1" i="1" dirty="0"/>
          </a:p>
        </p:txBody>
      </p:sp>
      <p:pic>
        <p:nvPicPr>
          <p:cNvPr id="7" name="Picture 6" descr="Louisiana Purchase Exposition Palace of FIne Arts Building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52400"/>
            <a:ext cx="2971800" cy="3362587"/>
          </a:xfrm>
          <a:prstGeom prst="rect">
            <a:avLst/>
          </a:prstGeom>
        </p:spPr>
      </p:pic>
      <p:pic>
        <p:nvPicPr>
          <p:cNvPr id="8" name="Picture 7" descr="Louisiana Purchase Exposition St Louis Art Museum 1.jpg"/>
          <p:cNvPicPr>
            <a:picLocks noChangeAspect="1"/>
          </p:cNvPicPr>
          <p:nvPr/>
        </p:nvPicPr>
        <p:blipFill>
          <a:blip r:embed="rId4" cstate="print"/>
          <a:srcRect l="5222"/>
          <a:stretch>
            <a:fillRect/>
          </a:stretch>
        </p:blipFill>
        <p:spPr>
          <a:xfrm>
            <a:off x="5029200" y="3830010"/>
            <a:ext cx="3657600" cy="2418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5193" y="6504801"/>
            <a:ext cx="1972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The Saint Louis Art Museum</a:t>
            </a:r>
            <a:endParaRPr lang="en-US" sz="1200" b="1" i="1" dirty="0"/>
          </a:p>
        </p:txBody>
      </p:sp>
      <p:pic>
        <p:nvPicPr>
          <p:cNvPr id="11" name="Picture 10" descr="Louisiana Purchase 1904 HK-321, R-5, Aluminum Palace of Vaied Industries-Palace of Transportation, Palace of Art Photo by Jonathan Breecher Re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0"/>
            <a:ext cx="358140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494291" y="29718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HK-321, Aluminum, R-5</a:t>
            </a:r>
          </a:p>
          <a:p>
            <a:pPr algn="ctr"/>
            <a:r>
              <a:rPr lang="en-US" sz="1400" b="1" i="1" dirty="0" smtClean="0"/>
              <a:t>(Art Palace Below)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iana Purchase Exposition 1904 Gold Medal 57.2 mm UNC Obv 5.1157 Troy Ounces Designed by Adolf Alexander Weinman.jpg"/>
          <p:cNvPicPr>
            <a:picLocks noChangeAspect="1"/>
          </p:cNvPicPr>
          <p:nvPr/>
        </p:nvPicPr>
        <p:blipFill>
          <a:blip r:embed="rId2" cstate="print"/>
          <a:srcRect l="2500" b="2500"/>
          <a:stretch>
            <a:fillRect/>
          </a:stretch>
        </p:blipFill>
        <p:spPr>
          <a:xfrm>
            <a:off x="457200" y="76200"/>
            <a:ext cx="1752600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Louisiana Purchase Exposition 1904 Gold Medal 57.2 mm UNC Rev 5.1157 Troy Ounces Designed by Adolf Alexander Weinm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76200"/>
            <a:ext cx="18288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09600" y="1828800"/>
            <a:ext cx="3277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57.2 mm, 5.1157 Troy Ounces Gold Medal</a:t>
            </a:r>
            <a:endParaRPr lang="en-US" sz="1400" b="1" i="1" dirty="0"/>
          </a:p>
        </p:txBody>
      </p:sp>
      <p:pic>
        <p:nvPicPr>
          <p:cNvPr id="5" name="Picture 4" descr="Louisiana Purchase Exposition Gold Medal 'Bronze' 1904 Struck by U.S. Mint Ob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133600"/>
            <a:ext cx="1905000" cy="1905000"/>
          </a:xfrm>
          <a:prstGeom prst="rect">
            <a:avLst/>
          </a:prstGeom>
        </p:spPr>
      </p:pic>
      <p:pic>
        <p:nvPicPr>
          <p:cNvPr id="6" name="Picture 5" descr="Louisiana Purchase Exposition Gold Medal 'Bronze' 1904 Struck by U.S. Mint Rev Wein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2133600"/>
            <a:ext cx="1905000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4114800"/>
            <a:ext cx="1967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“Gold “ Medal (Bronze!)</a:t>
            </a:r>
            <a:endParaRPr lang="en-US" sz="1400" b="1" i="1" dirty="0"/>
          </a:p>
        </p:txBody>
      </p:sp>
      <p:pic>
        <p:nvPicPr>
          <p:cNvPr id="8" name="Picture 7" descr="Louisiana Purchase Exposition Silver Medal Bronze 1904 by Adolph Alexander Weinman 1 OBV AU (no medals were struck in silver).jpg"/>
          <p:cNvPicPr>
            <a:picLocks noChangeAspect="1"/>
          </p:cNvPicPr>
          <p:nvPr/>
        </p:nvPicPr>
        <p:blipFill>
          <a:blip r:embed="rId6" cstate="print"/>
          <a:srcRect l="3704" t="3704" r="3704"/>
          <a:stretch>
            <a:fillRect/>
          </a:stretch>
        </p:blipFill>
        <p:spPr>
          <a:xfrm>
            <a:off x="304800" y="4419600"/>
            <a:ext cx="1905000" cy="1981200"/>
          </a:xfrm>
          <a:prstGeom prst="rect">
            <a:avLst/>
          </a:prstGeom>
        </p:spPr>
      </p:pic>
      <p:pic>
        <p:nvPicPr>
          <p:cNvPr id="9" name="Picture 8" descr="Louisiana Purchase Exposition Silver Medal Bronze 1904 by Adolph Alexander Weinman 1 REV AU (no medals were struck in silver).jpg"/>
          <p:cNvPicPr>
            <a:picLocks noChangeAspect="1"/>
          </p:cNvPicPr>
          <p:nvPr/>
        </p:nvPicPr>
        <p:blipFill>
          <a:blip r:embed="rId7" cstate="print"/>
          <a:srcRect l="3571" t="3571" r="3571"/>
          <a:stretch>
            <a:fillRect/>
          </a:stretch>
        </p:blipFill>
        <p:spPr>
          <a:xfrm>
            <a:off x="2362200" y="4419600"/>
            <a:ext cx="1907822" cy="198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9065" y="6400800"/>
            <a:ext cx="1997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“Silver” Medal (Bronze!)</a:t>
            </a:r>
            <a:endParaRPr lang="en-US" sz="1400" b="1" i="1" dirty="0"/>
          </a:p>
        </p:txBody>
      </p:sp>
      <p:pic>
        <p:nvPicPr>
          <p:cNvPr id="11" name="Picture 10" descr="1916-D Walking Liberty half MS 66 Ob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9600" y="1676400"/>
            <a:ext cx="2209800" cy="2209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1916-D Walking Liberty half MS 66 Re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0" y="1600200"/>
            <a:ext cx="2281428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1916 Mercury Dime MS 67 Ob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00600" y="4095750"/>
            <a:ext cx="1463916" cy="1466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1916-D Mercury Dime MS 63 Rev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56986" y="4114800"/>
            <a:ext cx="1453614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767945" y="5638800"/>
            <a:ext cx="384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/>
              <a:t>All Designed by Adolf Alexander </a:t>
            </a:r>
            <a:r>
              <a:rPr lang="en-US" sz="1600" b="1" i="1" dirty="0" err="1" smtClean="0"/>
              <a:t>Weinman</a:t>
            </a:r>
            <a:r>
              <a:rPr lang="en-US" sz="1600" b="1" i="1" dirty="0" smtClean="0"/>
              <a:t>!</a:t>
            </a:r>
            <a:endParaRPr lang="en-US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iana Purchase 1903 Jefferson Spoon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" y="228600"/>
            <a:ext cx="4231157" cy="3657600"/>
          </a:xfrm>
          <a:prstGeom prst="rect">
            <a:avLst/>
          </a:prstGeom>
        </p:spPr>
      </p:pic>
      <p:pic>
        <p:nvPicPr>
          <p:cNvPr id="3" name="Picture 2" descr="Louisiana Purchase 1903 Jefferson Spoon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343400" y="3048000"/>
            <a:ext cx="4706471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192" y="838200"/>
            <a:ext cx="8673208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The First Four “American” Expositions Commemorated in U.S. Coin:</a:t>
            </a: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1893 World’s Columbian Exposition (Held in Chicago, Illinois)</a:t>
            </a: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1904 Louisiana Purchase Exposition (Held in St. Louis, Missouri)</a:t>
            </a: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1905 Lewis and Clark Centennial Exposition (Held in Portland, Oregon)</a:t>
            </a: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1915 Panama-Pacific International Exposition (Held in San Francisco, California)</a:t>
            </a: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0000"/>
                </a:solidFill>
              </a:rPr>
              <a:t>Other Expositions which could be included are:</a:t>
            </a:r>
          </a:p>
          <a:p>
            <a:pPr algn="ctr"/>
            <a:r>
              <a:rPr lang="en-US" sz="1600" b="1" i="1" dirty="0" smtClean="0">
                <a:solidFill>
                  <a:srgbClr val="FF0000"/>
                </a:solidFill>
              </a:rPr>
              <a:t>1900 Paris (France) Exposition (“1900” Lafayette Dollar)</a:t>
            </a:r>
          </a:p>
          <a:p>
            <a:pPr algn="ctr"/>
            <a:r>
              <a:rPr lang="en-US" sz="1600" b="1" i="1" dirty="0" smtClean="0">
                <a:solidFill>
                  <a:srgbClr val="FF0000"/>
                </a:solidFill>
              </a:rPr>
              <a:t>1926 Sesquicentennial of American Independence (1926 Half Dollar and $2 ½ Gold Piece)</a:t>
            </a:r>
          </a:p>
          <a:p>
            <a:pPr algn="ctr"/>
            <a:r>
              <a:rPr lang="en-US" sz="1600" b="1" i="1" dirty="0" smtClean="0">
                <a:solidFill>
                  <a:srgbClr val="FF0000"/>
                </a:solidFill>
              </a:rPr>
              <a:t> 1935, 1936 California-Pacific International Exposition (1935-S, 1936-D Half Dollars)</a:t>
            </a: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uisiana Purchase 1904 Jefferson 2 cent Stamp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3193659" cy="2266950"/>
          </a:xfrm>
          <a:prstGeom prst="rect">
            <a:avLst/>
          </a:prstGeom>
        </p:spPr>
      </p:pic>
      <p:pic>
        <p:nvPicPr>
          <p:cNvPr id="5" name="Picture 4" descr="Louisiana Purchase 1904 10 cent Stamp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4606290"/>
            <a:ext cx="3200324" cy="2251710"/>
          </a:xfrm>
          <a:prstGeom prst="rect">
            <a:avLst/>
          </a:prstGeom>
        </p:spPr>
      </p:pic>
      <p:pic>
        <p:nvPicPr>
          <p:cNvPr id="6" name="Picture 5" descr="Louisiana Purchase 1904 McKinley 5 cent Stamp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2438400"/>
            <a:ext cx="3037873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113" y="152400"/>
            <a:ext cx="784734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1905 Lewis and Clark Centennial Exposition</a:t>
            </a:r>
          </a:p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Portland, Oregon</a:t>
            </a:r>
          </a:p>
          <a:p>
            <a:pPr algn="ctr"/>
            <a:endParaRPr lang="en-US" sz="24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Commemorated the 100</a:t>
            </a:r>
            <a:r>
              <a:rPr lang="en-US" b="1" i="1" baseline="30000" dirty="0" smtClean="0">
                <a:solidFill>
                  <a:srgbClr val="FFFF00"/>
                </a:solidFill>
              </a:rPr>
              <a:t>th</a:t>
            </a:r>
            <a:r>
              <a:rPr lang="en-US" b="1" i="1" dirty="0" smtClean="0">
                <a:solidFill>
                  <a:srgbClr val="FFFF00"/>
                </a:solidFill>
              </a:rPr>
              <a:t> Anniversary Of  Meriwether Lewis and William Clark’s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Expedition (1804-1806) into the Lands of the Louisiana Purchase 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(“Corps of Discovery”)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Site was on 200 Acres Near Portland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Exhibit Emphasis Was Placed  Upon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Fisheries, Forestry and Mining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Official Medals Were Minted on Site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Attendance Was Approximately 2,500,000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Two (One Type) Gold Commemorative Coins Were Issued</a:t>
            </a:r>
          </a:p>
          <a:p>
            <a:pPr algn="ctr"/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i="1" dirty="0" err="1" smtClean="0">
                <a:solidFill>
                  <a:srgbClr val="FFFF00"/>
                </a:solidFill>
              </a:rPr>
              <a:t>Hibler</a:t>
            </a:r>
            <a:r>
              <a:rPr lang="en-US" b="1" i="1" dirty="0" smtClean="0">
                <a:solidFill>
                  <a:srgbClr val="FFFF00"/>
                </a:solidFill>
              </a:rPr>
              <a:t> and </a:t>
            </a:r>
            <a:r>
              <a:rPr lang="en-US" b="1" i="1" dirty="0" err="1" smtClean="0">
                <a:solidFill>
                  <a:srgbClr val="FFFF00"/>
                </a:solidFill>
              </a:rPr>
              <a:t>Kappen</a:t>
            </a:r>
            <a:r>
              <a:rPr lang="en-US" b="1" i="1" dirty="0" smtClean="0">
                <a:solidFill>
                  <a:srgbClr val="FFFF00"/>
                </a:solidFill>
              </a:rPr>
              <a:t> Lists Four Types of So-Called Dollars 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(Struck of Various Metals and Plating)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 and Clark Exposition Portland Oregon 1905 MS 65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204" y="152401"/>
            <a:ext cx="2530718" cy="2514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Lewis and Clark Exposition Portland Oregon 1905 MS 65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5088" y="152400"/>
            <a:ext cx="2509224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65672" y="152400"/>
            <a:ext cx="389260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1904, 1905 Lewis and Clark Exposition Gold Dollar</a:t>
            </a:r>
          </a:p>
          <a:p>
            <a:pPr algn="ctr"/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: Captain Meriwether Lewis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Rev: William Clark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Net Distribution: 1904: 10,025, 1905: 10,041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Designer: Charles E. Barber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871787"/>
            <a:ext cx="895552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The coins sold for $2.00 but after getting ripped off by paying $3.00 a coin for the 1903 Louisiana Purchase gold </a:t>
            </a:r>
          </a:p>
          <a:p>
            <a:r>
              <a:rPr lang="en-US" sz="1400" b="1" i="1" dirty="0" smtClean="0">
                <a:solidFill>
                  <a:srgbClr val="FFFF00"/>
                </a:solidFill>
              </a:rPr>
              <a:t>	dollars (which subsequently could be bought for $2.00), there weren’t many takers for the Lewis and Clark</a:t>
            </a:r>
          </a:p>
          <a:p>
            <a:r>
              <a:rPr lang="en-US" sz="1400" b="1" i="1" dirty="0" smtClean="0">
                <a:solidFill>
                  <a:srgbClr val="FFFF00"/>
                </a:solidFill>
              </a:rPr>
              <a:t>	gold dollars</a:t>
            </a:r>
          </a:p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Most coins show wear and nice mint state  examples are not easy to find – much rarer than the Louisiana Purchase </a:t>
            </a:r>
          </a:p>
          <a:p>
            <a:r>
              <a:rPr lang="en-US" sz="1400" b="1" i="1" dirty="0" smtClean="0">
                <a:solidFill>
                  <a:srgbClr val="FFFF00"/>
                </a:solidFill>
              </a:rPr>
              <a:t>	gold  dollars. Even low grade coins are not very common. Apparently most coins were sold to the general</a:t>
            </a:r>
          </a:p>
          <a:p>
            <a:r>
              <a:rPr lang="en-US" sz="1400" b="1" i="1" dirty="0" smtClean="0">
                <a:solidFill>
                  <a:srgbClr val="FFFF00"/>
                </a:solidFill>
              </a:rPr>
              <a:t>	public and not to collectors or dealers</a:t>
            </a:r>
          </a:p>
          <a:p>
            <a:pPr>
              <a:buFont typeface="Wingdings" pitchFamily="2" charset="2"/>
              <a:buChar char="v"/>
            </a:pPr>
            <a:endParaRPr lang="en-US" sz="1400" b="1" i="1" dirty="0" smtClean="0">
              <a:solidFill>
                <a:srgbClr val="FFFF00"/>
              </a:solidFill>
            </a:endParaRPr>
          </a:p>
          <a:p>
            <a:endParaRPr lang="en-US" sz="1400" b="1" i="1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In 1901 the $10 “Bison” note was issued in part to help generate interest in the Louisiana Purchase Exposition and </a:t>
            </a:r>
          </a:p>
          <a:p>
            <a:r>
              <a:rPr lang="en-US" sz="1400" b="1" i="1" dirty="0" smtClean="0">
                <a:solidFill>
                  <a:srgbClr val="FFFF00"/>
                </a:solidFill>
              </a:rPr>
              <a:t>	the Lewis and Clark Exposition</a:t>
            </a:r>
          </a:p>
          <a:p>
            <a:endParaRPr lang="en-US" sz="1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 and Clark Exposition Portland Oregon 1904 Picture with ballo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" y="1295400"/>
            <a:ext cx="3413125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4599801"/>
            <a:ext cx="850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Guild Lake</a:t>
            </a:r>
            <a:endParaRPr lang="en-US" sz="1200" b="1" i="1" dirty="0"/>
          </a:p>
        </p:txBody>
      </p:sp>
      <p:pic>
        <p:nvPicPr>
          <p:cNvPr id="4" name="Picture 3" descr="Lewis and Clark Exposition Portland Oregon 1904 Picture outside Forestry Build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457200"/>
            <a:ext cx="4014110" cy="2371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6651" y="2971800"/>
            <a:ext cx="4465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Exterior of the Forestry Building (moved then burned down in 1964)</a:t>
            </a:r>
            <a:endParaRPr lang="en-US" sz="1200" b="1" i="1" dirty="0"/>
          </a:p>
        </p:txBody>
      </p:sp>
      <p:pic>
        <p:nvPicPr>
          <p:cNvPr id="6" name="Picture 5" descr="Lewis and Clark Exposition Portland Oregon 1904 Picture inside Forestry Build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18164"/>
            <a:ext cx="3733800" cy="3054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1660" y="6477000"/>
            <a:ext cx="2192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Interior of the Forestry Building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 and Clark 1905 HK-325 Silver R-5 34mm MS-63 Obv Official Medal Struck on Grounds by US Mint.jpg"/>
          <p:cNvPicPr>
            <a:picLocks noChangeAspect="1"/>
          </p:cNvPicPr>
          <p:nvPr/>
        </p:nvPicPr>
        <p:blipFill>
          <a:blip r:embed="rId2" cstate="print"/>
          <a:srcRect l="2500" t="2500" r="2500" b="2500"/>
          <a:stretch>
            <a:fillRect/>
          </a:stretch>
        </p:blipFill>
        <p:spPr>
          <a:xfrm>
            <a:off x="533400" y="762000"/>
            <a:ext cx="2286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Lewis and Clark 1905 HK-325 Silver R-5 34mm MS-63 Rev Official Medal Struck on Grounds by US Mint.jpg"/>
          <p:cNvPicPr>
            <a:picLocks noChangeAspect="1"/>
          </p:cNvPicPr>
          <p:nvPr/>
        </p:nvPicPr>
        <p:blipFill>
          <a:blip r:embed="rId3" cstate="print"/>
          <a:srcRect l="2500"/>
          <a:stretch>
            <a:fillRect/>
          </a:stretch>
        </p:blipFill>
        <p:spPr>
          <a:xfrm rot="18770221">
            <a:off x="601846" y="3511957"/>
            <a:ext cx="2291150" cy="2349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76200" y="3048000"/>
            <a:ext cx="34964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/>
              <a:t>The Official Lewis and Clark Centennial Exposition Medal</a:t>
            </a:r>
          </a:p>
          <a:p>
            <a:pPr algn="ctr"/>
            <a:r>
              <a:rPr lang="en-US" sz="1100" b="1" i="1" dirty="0" smtClean="0"/>
              <a:t>1905 HK-325, Silver, MS-63, R-5</a:t>
            </a:r>
            <a:endParaRPr lang="en-US" sz="1100" b="1" i="1" dirty="0"/>
          </a:p>
        </p:txBody>
      </p:sp>
      <p:pic>
        <p:nvPicPr>
          <p:cNvPr id="5" name="Picture 4" descr="Lewis and Clark 1905 HK-332 Bronze Reeded Edge R-5 MS-64 Ob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685800"/>
            <a:ext cx="23622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Lewis and Clark 1905 HK-332 Bronze Reeded Edge R-5 MS-64 Re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3581400"/>
            <a:ext cx="2286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421083" y="3048000"/>
            <a:ext cx="2486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/>
              <a:t>1905 HK-332, Bronze, R-6, </a:t>
            </a:r>
            <a:r>
              <a:rPr lang="en-US" sz="1100" b="1" i="1" dirty="0" err="1" smtClean="0"/>
              <a:t>Reeded</a:t>
            </a:r>
            <a:r>
              <a:rPr lang="en-US" sz="1100" b="1" i="1" dirty="0" smtClean="0"/>
              <a:t> Edge</a:t>
            </a:r>
          </a:p>
          <a:p>
            <a:pPr algn="ctr"/>
            <a:r>
              <a:rPr lang="en-US" sz="1100" b="1" i="1" dirty="0" smtClean="0"/>
              <a:t>U.S. Government Bldg on reverse</a:t>
            </a:r>
            <a:endParaRPr lang="en-US" sz="1100" b="1" i="1" dirty="0"/>
          </a:p>
        </p:txBody>
      </p:sp>
      <p:pic>
        <p:nvPicPr>
          <p:cNvPr id="8" name="Picture 7" descr="Lewis and Clark 1905 HK-333 No Date R-6 About MS-60 Plain Edge 35mm Obv.jpg"/>
          <p:cNvPicPr>
            <a:picLocks noChangeAspect="1"/>
          </p:cNvPicPr>
          <p:nvPr/>
        </p:nvPicPr>
        <p:blipFill>
          <a:blip r:embed="rId6" cstate="print"/>
          <a:srcRect l="6061" t="4234" r="6061" b="5479"/>
          <a:stretch>
            <a:fillRect/>
          </a:stretch>
        </p:blipFill>
        <p:spPr>
          <a:xfrm>
            <a:off x="6400800" y="685800"/>
            <a:ext cx="24384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Lewis and Clark 1905 HK-333 No Date R-6 About MS-60 Plain Edge 35mm Rev.jpg"/>
          <p:cNvPicPr>
            <a:picLocks noChangeAspect="1"/>
          </p:cNvPicPr>
          <p:nvPr/>
        </p:nvPicPr>
        <p:blipFill>
          <a:blip r:embed="rId7" cstate="print"/>
          <a:srcRect l="7895" t="6820" r="10526" b="7005"/>
          <a:stretch>
            <a:fillRect/>
          </a:stretch>
        </p:blipFill>
        <p:spPr>
          <a:xfrm>
            <a:off x="6477000" y="3581400"/>
            <a:ext cx="23622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420692" y="3124200"/>
            <a:ext cx="2342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/>
              <a:t>HK-333b  “No Date”, Antiqued Silver,</a:t>
            </a:r>
          </a:p>
          <a:p>
            <a:pPr algn="ctr"/>
            <a:r>
              <a:rPr lang="en-US" sz="1100" b="1" i="1" dirty="0" smtClean="0"/>
              <a:t>R-6, Plain Edge</a:t>
            </a:r>
            <a:endParaRPr lang="en-US" sz="11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 and Clark 1905 Awards Medal 'unawarded' 63mm 137.7 grams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3200400" cy="320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Lewis and Clark 1905 Awards Medal 'unawarded' 63mm 137.7 grams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505200"/>
            <a:ext cx="3352800" cy="3352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ewis and Clark 1905 Awards Medal 'awarded' 63mm 136.5 grams gilt bronze 'Insane Hospital' Obv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tretch>
            <a:fillRect/>
          </a:stretch>
        </p:blipFill>
        <p:spPr>
          <a:xfrm>
            <a:off x="5181600" y="152400"/>
            <a:ext cx="3283897" cy="3276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Lewis and Clark 1905 Awards Medal 'awarded' 63mm 136.5 grams gilt bronze 'Insane Hospital' Re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1" y="3429000"/>
            <a:ext cx="3352800" cy="33602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03507" y="543580"/>
            <a:ext cx="1559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Awards Medal</a:t>
            </a:r>
          </a:p>
          <a:p>
            <a:pPr algn="ctr"/>
            <a:r>
              <a:rPr lang="en-US" sz="1400" b="1" i="1" dirty="0" smtClean="0"/>
              <a:t>63mm, Gilt Bronze</a:t>
            </a:r>
            <a:endParaRPr lang="en-US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422006" y="3273623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“Un-Awarded”</a:t>
            </a:r>
            <a:endParaRPr lang="en-US" sz="1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3273623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“Awarded”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 and Clark Exposition Portland Oregon 1904 Spoon Obv.jpg"/>
          <p:cNvPicPr>
            <a:picLocks noChangeAspect="1"/>
          </p:cNvPicPr>
          <p:nvPr/>
        </p:nvPicPr>
        <p:blipFill>
          <a:blip r:embed="rId2" cstate="print"/>
          <a:srcRect l="40000" t="2500" r="40000" b="5000"/>
          <a:stretch>
            <a:fillRect/>
          </a:stretch>
        </p:blipFill>
        <p:spPr>
          <a:xfrm>
            <a:off x="3886200" y="152400"/>
            <a:ext cx="1414848" cy="6543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Lewis and Clark One Quarter Gold Token Oregon Gold 1905 Obv 10mm .2 gram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rcRect l="11111" t="5967" r="11111" b="10501"/>
          <a:stretch>
            <a:fillRect/>
          </a:stretch>
        </p:blipFill>
        <p:spPr>
          <a:xfrm>
            <a:off x="1143000" y="1371600"/>
            <a:ext cx="1676400" cy="167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ewis and Clark One Quarter Gold Token Oregon Gold 1905 Rev 10 mm .2 gram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1111" t="9862" r="11111" b="9862"/>
          <a:stretch>
            <a:fillRect/>
          </a:stretch>
        </p:blipFill>
        <p:spPr>
          <a:xfrm>
            <a:off x="1143000" y="3200400"/>
            <a:ext cx="1676400" cy="167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47800" y="4886980"/>
            <a:ext cx="990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“1/4” Gold</a:t>
            </a:r>
          </a:p>
          <a:p>
            <a:pPr algn="ctr"/>
            <a:r>
              <a:rPr lang="en-US" sz="1400" b="1" i="1" dirty="0" smtClean="0"/>
              <a:t>10mm</a:t>
            </a:r>
            <a:endParaRPr lang="en-US" sz="1400" b="1" i="1" dirty="0"/>
          </a:p>
        </p:txBody>
      </p:sp>
      <p:pic>
        <p:nvPicPr>
          <p:cNvPr id="6" name="Picture 5" descr="Lewis and Clark One half Gold Token Oregon Gold 1905 Obv mm gr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4592" y="990600"/>
            <a:ext cx="2071208" cy="205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Lewis and Clark One half Gold Token Oregon Gold 1905 Rev mm gra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8740" y="3124200"/>
            <a:ext cx="2017059" cy="205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835877" y="5178623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“1/2” Gold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 and clark 1901-25 $10 Bison Note 1.jpg"/>
          <p:cNvPicPr>
            <a:picLocks noChangeAspect="1"/>
          </p:cNvPicPr>
          <p:nvPr/>
        </p:nvPicPr>
        <p:blipFill>
          <a:blip r:embed="rId2" cstate="print"/>
          <a:srcRect t="15556"/>
          <a:stretch>
            <a:fillRect/>
          </a:stretch>
        </p:blipFill>
        <p:spPr>
          <a:xfrm>
            <a:off x="1219200" y="457200"/>
            <a:ext cx="6760156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4689" y="6400800"/>
            <a:ext cx="200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1901-1925 (MS-63)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 and Clark Exposition Portland Oregon 1904 Fairmont Hot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7295745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9481" y="5712023"/>
            <a:ext cx="628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Fairmont Hotel, built in 1905 for the Lewis and Clark Exposition…and still standing!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6040" y="304800"/>
            <a:ext cx="6539483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i="1" dirty="0" smtClean="0">
                <a:solidFill>
                  <a:srgbClr val="FFFF00"/>
                </a:solidFill>
              </a:rPr>
              <a:t>Panama-Pacific International Exposition</a:t>
            </a:r>
          </a:p>
          <a:p>
            <a:pPr algn="ctr"/>
            <a:r>
              <a:rPr lang="en-US" sz="2200" b="1" i="1" dirty="0" smtClean="0">
                <a:solidFill>
                  <a:srgbClr val="FFFF00"/>
                </a:solidFill>
              </a:rPr>
              <a:t>1915</a:t>
            </a:r>
          </a:p>
          <a:p>
            <a:pPr algn="ctr"/>
            <a:r>
              <a:rPr lang="en-US" sz="2200" b="1" i="1" dirty="0" smtClean="0">
                <a:solidFill>
                  <a:srgbClr val="FFFF00"/>
                </a:solidFill>
              </a:rPr>
              <a:t>San Francisco, California</a:t>
            </a:r>
          </a:p>
          <a:p>
            <a:pPr algn="ctr"/>
            <a:endParaRPr lang="en-US" sz="20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Celebrated the 1914 Opening of the Panama Canal</a:t>
            </a:r>
          </a:p>
          <a:p>
            <a:pPr algn="ctr"/>
            <a:endParaRPr lang="en-US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Also Celebrated the 400</a:t>
            </a:r>
            <a:r>
              <a:rPr lang="en-US" sz="1600" b="1" i="1" baseline="30000" dirty="0" smtClean="0">
                <a:solidFill>
                  <a:srgbClr val="FFFF00"/>
                </a:solidFill>
              </a:rPr>
              <a:t>th</a:t>
            </a:r>
            <a:r>
              <a:rPr lang="en-US" sz="1600" b="1" i="1" dirty="0" smtClean="0">
                <a:solidFill>
                  <a:srgbClr val="FFFF00"/>
                </a:solidFill>
              </a:rPr>
              <a:t> Anniversary of the Discovery of the Pacific Ocean</a:t>
            </a: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And the Rebuilding of  San Francisco Following the 1906 Earthquake</a:t>
            </a:r>
          </a:p>
          <a:p>
            <a:pPr algn="ctr"/>
            <a:endParaRPr lang="en-US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Built on a 635 Acre Area</a:t>
            </a:r>
          </a:p>
          <a:p>
            <a:pPr algn="ctr"/>
            <a:endParaRPr lang="en-US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44 States and Territories Participated and </a:t>
            </a: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42 Foreign Countries Were Represented</a:t>
            </a:r>
          </a:p>
          <a:p>
            <a:pPr algn="ctr"/>
            <a:endParaRPr lang="en-US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The U.S. Mint Was Again Present and Struck the Official Medals Onsite</a:t>
            </a:r>
          </a:p>
          <a:p>
            <a:pPr algn="ctr"/>
            <a:endParaRPr lang="en-US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Five Commemorative Coins Were Minted in San Francisco For This Event</a:t>
            </a:r>
          </a:p>
          <a:p>
            <a:pPr algn="ctr"/>
            <a:endParaRPr lang="en-US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err="1" smtClean="0">
                <a:solidFill>
                  <a:srgbClr val="FFFF00"/>
                </a:solidFill>
              </a:rPr>
              <a:t>Hibler</a:t>
            </a:r>
            <a:r>
              <a:rPr lang="en-US" sz="1600" b="1" i="1" dirty="0" smtClean="0">
                <a:solidFill>
                  <a:srgbClr val="FFFF00"/>
                </a:solidFill>
              </a:rPr>
              <a:t> and </a:t>
            </a:r>
            <a:r>
              <a:rPr lang="en-US" sz="1600" b="1" i="1" dirty="0" err="1" smtClean="0">
                <a:solidFill>
                  <a:srgbClr val="FFFF00"/>
                </a:solidFill>
              </a:rPr>
              <a:t>Kappen</a:t>
            </a:r>
            <a:r>
              <a:rPr lang="en-US" sz="1600" b="1" i="1" dirty="0" smtClean="0">
                <a:solidFill>
                  <a:srgbClr val="FFFF00"/>
                </a:solidFill>
              </a:rPr>
              <a:t> Lists 27 Types of So-Called Dollars</a:t>
            </a:r>
          </a:p>
          <a:p>
            <a:pPr algn="ctr"/>
            <a:endParaRPr lang="en-US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Other Medals and Tokens Were Also Struck</a:t>
            </a:r>
          </a:p>
          <a:p>
            <a:pPr algn="ctr"/>
            <a:endParaRPr lang="en-US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Over 18,000,000 Attended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743200"/>
            <a:ext cx="80348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i="1" dirty="0" smtClean="0">
                <a:solidFill>
                  <a:srgbClr val="FF0000"/>
                </a:solidFill>
                <a:latin typeface="Brush Script MT" pitchFamily="66" charset="0"/>
              </a:rPr>
              <a:t>Places, Events, People</a:t>
            </a:r>
            <a:endParaRPr lang="en-US" sz="8000" i="1" dirty="0">
              <a:solidFill>
                <a:srgbClr val="FF0000"/>
              </a:solidFill>
              <a:latin typeface="Brush Script MT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139" y="228600"/>
            <a:ext cx="79425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i="1" dirty="0" smtClean="0">
                <a:solidFill>
                  <a:srgbClr val="FF0000"/>
                </a:solidFill>
              </a:rPr>
              <a:t>“Early” Commemorative </a:t>
            </a:r>
          </a:p>
          <a:p>
            <a:pPr algn="ctr"/>
            <a:r>
              <a:rPr lang="en-US" sz="6000" i="1" dirty="0" smtClean="0">
                <a:solidFill>
                  <a:srgbClr val="FF0000"/>
                </a:solidFill>
              </a:rPr>
              <a:t>Coins Depict:</a:t>
            </a:r>
            <a:endParaRPr lang="en-US" sz="60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095" y="4572000"/>
            <a:ext cx="8695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</a:rPr>
              <a:t>Per the cover of Arlie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Slabaugh’s</a:t>
            </a:r>
            <a:r>
              <a:rPr lang="en-US" sz="2800" b="1" i="1" dirty="0" smtClean="0">
                <a:solidFill>
                  <a:srgbClr val="FF0000"/>
                </a:solidFill>
              </a:rPr>
              <a:t> book 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</a:rPr>
              <a:t>“</a:t>
            </a:r>
            <a:r>
              <a:rPr lang="en-US" sz="2800" b="1" i="1" u="sng" dirty="0" smtClean="0">
                <a:solidFill>
                  <a:srgbClr val="FF0000"/>
                </a:solidFill>
              </a:rPr>
              <a:t>United States Commemorative Coins</a:t>
            </a:r>
            <a:r>
              <a:rPr lang="en-US" sz="2800" b="1" i="1" dirty="0" smtClean="0">
                <a:solidFill>
                  <a:srgbClr val="FF0000"/>
                </a:solidFill>
              </a:rPr>
              <a:t>”:</a:t>
            </a:r>
          </a:p>
          <a:p>
            <a:pPr algn="ctr"/>
            <a:r>
              <a:rPr lang="en-US" sz="4000" b="1" i="1" dirty="0" smtClean="0">
                <a:solidFill>
                  <a:srgbClr val="FF0000"/>
                </a:solidFill>
              </a:rPr>
              <a:t>“</a:t>
            </a:r>
            <a:r>
              <a:rPr lang="en-US" sz="4000" b="1" i="1" dirty="0" smtClean="0">
                <a:solidFill>
                  <a:srgbClr val="FF0000"/>
                </a:solidFill>
                <a:latin typeface="Brush Script MT" pitchFamily="66" charset="0"/>
              </a:rPr>
              <a:t>The Drama Of America As Told By Our Coins</a:t>
            </a:r>
            <a:r>
              <a:rPr lang="en-US" sz="4000" b="1" i="1" dirty="0" smtClean="0">
                <a:solidFill>
                  <a:srgbClr val="FF0000"/>
                </a:solidFill>
              </a:rPr>
              <a:t>”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-Pac 1915 Panoramic 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304800"/>
            <a:ext cx="5722620" cy="2766060"/>
          </a:xfrm>
          <a:prstGeom prst="rect">
            <a:avLst/>
          </a:prstGeom>
        </p:spPr>
      </p:pic>
      <p:pic>
        <p:nvPicPr>
          <p:cNvPr id="3" name="Picture 2" descr="Pan-Pac 1915 Palace of the Fine Arts Still Standing Today Ob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581400"/>
            <a:ext cx="3810000" cy="251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0725" y="6324600"/>
            <a:ext cx="350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The Palace of Fine Arts Building – and still Standing!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3124200"/>
            <a:ext cx="1874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Panama-Pacific Exposition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-Pac 1915-S Half MS 65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19200"/>
            <a:ext cx="2754217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Pan-Pac 1915-S Half MS 65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1639" y="1219200"/>
            <a:ext cx="2813761" cy="2819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7722" y="0"/>
            <a:ext cx="4187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1915-S Panama-Pacific International Exhibition</a:t>
            </a:r>
          </a:p>
          <a:p>
            <a:pPr algn="ctr"/>
            <a:r>
              <a:rPr lang="en-US" sz="1600" b="1" i="1" dirty="0" err="1" smtClean="0">
                <a:solidFill>
                  <a:prstClr val="black"/>
                </a:solidFill>
              </a:rPr>
              <a:t>Obv</a:t>
            </a:r>
            <a:r>
              <a:rPr lang="en-US" sz="1600" b="1" i="1" dirty="0" smtClean="0">
                <a:solidFill>
                  <a:prstClr val="black"/>
                </a:solidFill>
              </a:rPr>
              <a:t>: Columbia (Liberty)/Cherub</a:t>
            </a:r>
          </a:p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Rev: Eagle  on a Shield</a:t>
            </a:r>
          </a:p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Net Distribution: 27,134</a:t>
            </a:r>
          </a:p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Designers: Charles E. Barber (</a:t>
            </a:r>
            <a:r>
              <a:rPr lang="en-US" sz="1600" b="1" i="1" dirty="0" err="1" smtClean="0">
                <a:solidFill>
                  <a:prstClr val="black"/>
                </a:solidFill>
              </a:rPr>
              <a:t>Obv</a:t>
            </a:r>
            <a:r>
              <a:rPr lang="en-US" sz="1600" b="1" i="1" dirty="0" smtClean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George T. Morgan (Rev)</a:t>
            </a:r>
            <a:endParaRPr lang="en-US" sz="1600" b="1" i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814" y="4517648"/>
            <a:ext cx="754238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 1</a:t>
            </a:r>
            <a:r>
              <a:rPr lang="en-US" sz="1300" b="1" i="1" baseline="30000" dirty="0" smtClean="0">
                <a:solidFill>
                  <a:prstClr val="black"/>
                </a:solidFill>
              </a:rPr>
              <a:t>st</a:t>
            </a:r>
            <a:r>
              <a:rPr lang="en-US" sz="1300" b="1" i="1" dirty="0" smtClean="0">
                <a:solidFill>
                  <a:prstClr val="black"/>
                </a:solidFill>
              </a:rPr>
              <a:t> commemorative coin to be minted at a branch mint (San Francisco) and the first commemorative</a:t>
            </a:r>
          </a:p>
          <a:p>
            <a:r>
              <a:rPr lang="en-US" sz="1300" b="1" i="1" dirty="0" smtClean="0">
                <a:solidFill>
                  <a:prstClr val="black"/>
                </a:solidFill>
              </a:rPr>
              <a:t>	coin to depict “Liberty” (Columbia)</a:t>
            </a:r>
          </a:p>
          <a:p>
            <a:pPr>
              <a:buFont typeface="Wingdings" pitchFamily="2" charset="2"/>
              <a:buChar char="v"/>
            </a:pPr>
            <a:r>
              <a:rPr lang="en-US" sz="1300" b="1" i="1" dirty="0" smtClean="0">
                <a:solidFill>
                  <a:prstClr val="black"/>
                </a:solidFill>
              </a:rPr>
              <a:t>The Panama-Pacific half dollar was part of a five coin set issued for the Exhibition which were all minted</a:t>
            </a:r>
          </a:p>
          <a:p>
            <a:r>
              <a:rPr lang="en-US" sz="1300" b="1" i="1" dirty="0" smtClean="0">
                <a:solidFill>
                  <a:prstClr val="black"/>
                </a:solidFill>
              </a:rPr>
              <a:t>	in San Francisco: $1 gold piece, $2 ½ gold piece, $50 gold piece (two varieties).</a:t>
            </a:r>
          </a:p>
        </p:txBody>
      </p:sp>
      <p:pic>
        <p:nvPicPr>
          <p:cNvPr id="7" name="Picture 6" descr="1878-CC Morgan Dollar MS64 Revv 4-8-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990600"/>
            <a:ext cx="32766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-Pac 1915-S $1 MS 66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033" y="1204912"/>
            <a:ext cx="2839367" cy="2833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Pan-Pac 1915-S $1 MS 66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43000"/>
            <a:ext cx="2907229" cy="289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98966" y="381000"/>
            <a:ext cx="35494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1915-S Panama-Pacific Exhibition Gold Dollar</a:t>
            </a:r>
          </a:p>
          <a:p>
            <a:pPr algn="ctr"/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: Worker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Rev: Denomination and Dolphins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Net Distribution: 15,000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Designer: Charles Keck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393049"/>
            <a:ext cx="86907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The obverse design drew some derision with some saying that the worker looked like a baseball player but many</a:t>
            </a:r>
          </a:p>
          <a:p>
            <a:r>
              <a:rPr lang="en-US" sz="1400" b="1" i="1" dirty="0" smtClean="0">
                <a:solidFill>
                  <a:srgbClr val="FFFF00"/>
                </a:solidFill>
              </a:rPr>
              <a:t>	liked the idea of a laborer being the central motif</a:t>
            </a:r>
          </a:p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The reverse with the two dolphins symbolizes the joining of the two oceans (via the Panama Canal)</a:t>
            </a:r>
          </a:p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Most coins today are found in mint state indicating that collectors purchased most of the coins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-Pac quarter eagle 1915-S MS 66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047" y="944576"/>
            <a:ext cx="2977353" cy="29416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Pan-Pac quarter eagle 1915-S MS 66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916700"/>
            <a:ext cx="3027426" cy="3045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71800" y="152400"/>
            <a:ext cx="30848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1915-S Panama-Pacific $2 ½ Gold Piece</a:t>
            </a:r>
          </a:p>
          <a:p>
            <a:pPr algn="ctr"/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: Liberty astride a “Hippocampus”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Rev: Eagle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Net Distribution” 6,749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Designer: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: Charles E. Barber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Rev: George T. Morgan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006" y="4469249"/>
            <a:ext cx="860139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dirty="0" smtClean="0">
                <a:solidFill>
                  <a:srgbClr val="FFFF00"/>
                </a:solidFill>
              </a:rPr>
              <a:t>One of only two $2 ½ dollar gold commemorative coins minted (the 1926 Sesquicentennial was the other!)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 smtClean="0">
                <a:solidFill>
                  <a:srgbClr val="FFFF00"/>
                </a:solidFill>
              </a:rPr>
              <a:t>The reverse by George T. Morgan is of an eagle upon a pedestal that was copied from an 1877 pattern dollar and 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	half dollar with the “defiant eagle reverse” (J-1608 &amp; J-1512)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 smtClean="0">
                <a:solidFill>
                  <a:srgbClr val="FFFF00"/>
                </a:solidFill>
              </a:rPr>
              <a:t>These coins are  scarce especially in higher mint state (MS-63 to MS-65). Many were spent and are found in worn 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	condition.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-Pac quarter eagle 1915-S MS 66 R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5237" y="2271089"/>
            <a:ext cx="1681163" cy="1691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038600" y="3817203"/>
            <a:ext cx="1168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Reverse </a:t>
            </a:r>
          </a:p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1915-S Pan-Pac</a:t>
            </a:r>
          </a:p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$2 ½ </a:t>
            </a:r>
          </a:p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MS-66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 descr="Morgan J-1513 1877 Pattern Copper Half Dollar Rev Proof 65 Brow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457200"/>
            <a:ext cx="2133600" cy="2128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Morgan J-1513 1877 Pattern Copper Half Dollar Obv Proof 65 Brow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737" y="457200"/>
            <a:ext cx="2133263" cy="2142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24000" y="2286000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1877 (J-1513)</a:t>
            </a:r>
          </a:p>
          <a:p>
            <a:pPr algn="ctr"/>
            <a:r>
              <a:rPr lang="en-US" sz="1200" b="1" i="1" dirty="0" smtClean="0"/>
              <a:t>Copper Half Dollar</a:t>
            </a:r>
          </a:p>
          <a:p>
            <a:pPr algn="ctr"/>
            <a:r>
              <a:rPr lang="en-US" sz="1200" b="1" i="1" dirty="0" smtClean="0"/>
              <a:t>Proof 69 Brown</a:t>
            </a:r>
            <a:endParaRPr lang="en-US" sz="1200" b="1" i="1" dirty="0"/>
          </a:p>
        </p:txBody>
      </p:sp>
      <p:pic>
        <p:nvPicPr>
          <p:cNvPr id="8" name="Picture 7" descr="Morgan J-1512 1877 Pattern Silver Half Dollar Rev Proof 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457200"/>
            <a:ext cx="21336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Morgan J-1512 1877 Pattern Silver Half Dollar Obv Proof 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457200"/>
            <a:ext cx="2209800" cy="2204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324600" y="2286000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1877 (J-1512)</a:t>
            </a:r>
          </a:p>
          <a:p>
            <a:pPr algn="ctr"/>
            <a:r>
              <a:rPr lang="en-US" sz="1200" b="1" i="1" dirty="0" smtClean="0"/>
              <a:t>Silver Half Dollar</a:t>
            </a:r>
          </a:p>
          <a:p>
            <a:pPr algn="ctr"/>
            <a:r>
              <a:rPr lang="en-US" sz="1200" b="1" i="1" dirty="0" smtClean="0"/>
              <a:t>Proof 62</a:t>
            </a:r>
            <a:endParaRPr lang="en-US" sz="1200" b="1" i="1" dirty="0"/>
          </a:p>
        </p:txBody>
      </p:sp>
      <p:pic>
        <p:nvPicPr>
          <p:cNvPr id="11" name="Picture 10" descr="Morgan J-1608 1879 Pattern Silver Dollar School Girl Rev Proof 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3962400"/>
            <a:ext cx="2362200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Morgan J-1608 1879 Pattern Silver Dollar School Girl Obv Proof 6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962399"/>
            <a:ext cx="2433332" cy="24387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434175" y="6019800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1879 (J-1608)</a:t>
            </a:r>
          </a:p>
          <a:p>
            <a:pPr algn="ctr"/>
            <a:r>
              <a:rPr lang="en-US" sz="1200" b="1" i="1" dirty="0" smtClean="0"/>
              <a:t>Silver “School Girl” Dollar</a:t>
            </a:r>
          </a:p>
          <a:p>
            <a:pPr algn="ctr"/>
            <a:r>
              <a:rPr lang="en-US" sz="1200" b="1" i="1" dirty="0" smtClean="0"/>
              <a:t>Proof 63</a:t>
            </a:r>
            <a:endParaRPr lang="en-US" sz="1200" b="1" i="1" dirty="0"/>
          </a:p>
        </p:txBody>
      </p:sp>
      <p:pic>
        <p:nvPicPr>
          <p:cNvPr id="14" name="Picture 13" descr="Morgan J-1609 1879 Pattern Dollar School Girl Copper Rev Proof 66 R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3962400"/>
            <a:ext cx="2357130" cy="236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Morgan J-1609 1879 Pattern Dollar School Girl Copper Obv Proof 66 RB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1800" y="3962400"/>
            <a:ext cx="2443831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926279" y="5983069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1879 (J-1609)</a:t>
            </a:r>
          </a:p>
          <a:p>
            <a:pPr algn="ctr"/>
            <a:r>
              <a:rPr lang="en-US" sz="1200" b="1" i="1" dirty="0" smtClean="0"/>
              <a:t>Copper “School Girl” Dollar</a:t>
            </a:r>
          </a:p>
          <a:p>
            <a:pPr algn="ctr"/>
            <a:r>
              <a:rPr lang="en-US" sz="1200" b="1" i="1" dirty="0" smtClean="0"/>
              <a:t>Proof 66 RB</a:t>
            </a:r>
            <a:endParaRPr lang="en-US" sz="12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97189" y="149423"/>
            <a:ext cx="418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Morgan’s “Defiant Eagle”: If it </a:t>
            </a:r>
            <a:r>
              <a:rPr lang="en-US" sz="1400" b="1" i="1" dirty="0" err="1" smtClean="0"/>
              <a:t>ain’t</a:t>
            </a:r>
            <a:r>
              <a:rPr lang="en-US" sz="1400" b="1" i="1" dirty="0" smtClean="0"/>
              <a:t> broke, don’t fix it!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-Pac 1915-S $50 Round MS 66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067" y="228600"/>
            <a:ext cx="2129333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Pan-Pac 1915-S $50 Round MS 66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9" y="1676400"/>
            <a:ext cx="2155151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1915-S Pan-Pac $50 Obv.jpg"/>
          <p:cNvPicPr>
            <a:picLocks noChangeAspect="1"/>
          </p:cNvPicPr>
          <p:nvPr/>
        </p:nvPicPr>
        <p:blipFill>
          <a:blip r:embed="rId4" cstate="print"/>
          <a:srcRect l="12914" t="6979" r="10733" b="11759"/>
          <a:stretch>
            <a:fillRect/>
          </a:stretch>
        </p:blipFill>
        <p:spPr>
          <a:xfrm>
            <a:off x="4419600" y="52253"/>
            <a:ext cx="2456329" cy="2386147"/>
          </a:xfrm>
          <a:prstGeom prst="rect">
            <a:avLst/>
          </a:prstGeom>
        </p:spPr>
      </p:pic>
      <p:pic>
        <p:nvPicPr>
          <p:cNvPr id="6" name="Picture 5" descr="1915-S Pan-Pac $50 Rev.jpg"/>
          <p:cNvPicPr>
            <a:picLocks noChangeAspect="1"/>
          </p:cNvPicPr>
          <p:nvPr/>
        </p:nvPicPr>
        <p:blipFill>
          <a:blip r:embed="rId5" cstate="print"/>
          <a:srcRect l="12915" t="6979" r="12914" b="11759"/>
          <a:stretch>
            <a:fillRect/>
          </a:stretch>
        </p:blipFill>
        <p:spPr>
          <a:xfrm>
            <a:off x="6629400" y="1524000"/>
            <a:ext cx="2438400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6494" y="2425005"/>
            <a:ext cx="36181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1915-S Panama-Pacific $50 Gold Piece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Two Varieties: Round &amp; Octagonal</a:t>
            </a:r>
          </a:p>
          <a:p>
            <a:pPr algn="ctr"/>
            <a:r>
              <a:rPr lang="en-US" sz="1400" b="1" i="1" dirty="0" err="1" smtClean="0">
                <a:solidFill>
                  <a:srgbClr val="FFFF00"/>
                </a:solidFill>
              </a:rPr>
              <a:t>Obv</a:t>
            </a:r>
            <a:r>
              <a:rPr lang="en-US" sz="1400" b="1" i="1" dirty="0" smtClean="0">
                <a:solidFill>
                  <a:srgbClr val="FFFF00"/>
                </a:solidFill>
              </a:rPr>
              <a:t>: Minerva, Goddess of Wisdom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Rev: Owl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Net Distribution: Round - 483, Octagonal - 645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Designer: Robert I.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Aitken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6805" y="3959423"/>
            <a:ext cx="6789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These Octagonal Commemoratives are the only non-round commemorative coins stuck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610" y="4395787"/>
            <a:ext cx="877644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The obverse depicts Minerva, the Greek mythological goddess of wisdom (the helmet is pushed back indicating </a:t>
            </a:r>
          </a:p>
          <a:p>
            <a:pPr lvl="1"/>
            <a:r>
              <a:rPr lang="en-US" sz="1400" b="1" i="1" dirty="0" smtClean="0">
                <a:solidFill>
                  <a:srgbClr val="FFFF00"/>
                </a:solidFill>
              </a:rPr>
              <a:t>	peaceful intentions)</a:t>
            </a:r>
          </a:p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The reverse with an owl also depicts wisdom and the owl was sacred to Minerva</a:t>
            </a:r>
          </a:p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The dates are in Roman numerals and placed upon a shield. </a:t>
            </a:r>
            <a:endParaRPr lang="en-US" sz="1400" b="1" i="1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1400" b="1" i="1" smtClean="0">
                <a:solidFill>
                  <a:srgbClr val="FFFF00"/>
                </a:solidFill>
              </a:rPr>
              <a:t>Many </a:t>
            </a:r>
            <a:r>
              <a:rPr lang="en-US" sz="1400" b="1" i="1" dirty="0" smtClean="0">
                <a:solidFill>
                  <a:srgbClr val="FFFF00"/>
                </a:solidFill>
              </a:rPr>
              <a:t>of these coins are found in MS-63 and MS-64 (collectors bought and preserved them!)</a:t>
            </a:r>
          </a:p>
          <a:p>
            <a:pPr>
              <a:buFont typeface="Wingdings" pitchFamily="2" charset="2"/>
              <a:buChar char="v"/>
            </a:pPr>
            <a:r>
              <a:rPr lang="en-US" sz="1400" b="1" i="1" dirty="0" smtClean="0">
                <a:solidFill>
                  <a:srgbClr val="FFFF00"/>
                </a:solidFill>
              </a:rPr>
              <a:t>As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Breene</a:t>
            </a:r>
            <a:r>
              <a:rPr lang="en-US" sz="1400" b="1" i="1" dirty="0" smtClean="0">
                <a:solidFill>
                  <a:srgbClr val="FFFF00"/>
                </a:solidFill>
              </a:rPr>
              <a:t> and </a:t>
            </a:r>
            <a:r>
              <a:rPr lang="en-US" sz="1400" b="1" i="1" dirty="0" err="1" smtClean="0">
                <a:solidFill>
                  <a:srgbClr val="FFFF00"/>
                </a:solidFill>
              </a:rPr>
              <a:t>Swiatek</a:t>
            </a:r>
            <a:r>
              <a:rPr lang="en-US" sz="1400" b="1" i="1" dirty="0" smtClean="0">
                <a:solidFill>
                  <a:srgbClr val="FFFF00"/>
                </a:solidFill>
              </a:rPr>
              <a:t> mention in their jointly authored commemorative book: “these have long been considered</a:t>
            </a:r>
          </a:p>
          <a:p>
            <a:r>
              <a:rPr lang="en-US" sz="1400" b="1" i="1" dirty="0" smtClean="0">
                <a:solidFill>
                  <a:srgbClr val="FFFF00"/>
                </a:solidFill>
              </a:rPr>
              <a:t>	the caviar and truffles of the United States commemorative issues, especially in original cased sets”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51 Humb $20 61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228600"/>
            <a:ext cx="2819400" cy="2750481"/>
          </a:xfrm>
          <a:prstGeom prst="rect">
            <a:avLst/>
          </a:prstGeom>
        </p:spPr>
      </p:pic>
      <p:pic>
        <p:nvPicPr>
          <p:cNvPr id="4" name="Picture 3" descr="1851 Humb $20 61 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228600"/>
            <a:ext cx="2709143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0311" y="3106579"/>
            <a:ext cx="3714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i="1" dirty="0" smtClean="0"/>
              <a:t>1851 Augustus </a:t>
            </a:r>
            <a:r>
              <a:rPr lang="en-US" sz="1000" b="1" i="1" dirty="0" err="1" smtClean="0"/>
              <a:t>Humbert</a:t>
            </a:r>
            <a:r>
              <a:rPr lang="en-US" sz="1000" b="1" i="1" dirty="0" smtClean="0"/>
              <a:t> $50 U.S. Assay Office Lettered Edge MS-61</a:t>
            </a:r>
            <a:endParaRPr lang="en-US" sz="1000" b="1" i="1" dirty="0"/>
          </a:p>
        </p:txBody>
      </p:sp>
      <p:pic>
        <p:nvPicPr>
          <p:cNvPr id="6" name="Picture 5" descr="1852 Humb $50 55 Ob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787" y="3581400"/>
            <a:ext cx="2727613" cy="2667000"/>
          </a:xfrm>
          <a:prstGeom prst="rect">
            <a:avLst/>
          </a:prstGeom>
        </p:spPr>
      </p:pic>
      <p:pic>
        <p:nvPicPr>
          <p:cNvPr id="7" name="Picture 6" descr="1852 Humb $50 55 Re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3581400"/>
            <a:ext cx="2721429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4738" y="6324600"/>
            <a:ext cx="37032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i="1" dirty="0" smtClean="0"/>
              <a:t>1852 Augustus </a:t>
            </a:r>
            <a:r>
              <a:rPr lang="en-US" sz="1000" b="1" i="1" dirty="0" err="1" smtClean="0"/>
              <a:t>Humbert</a:t>
            </a:r>
            <a:r>
              <a:rPr lang="en-US" sz="1000" b="1" i="1" dirty="0" smtClean="0"/>
              <a:t> $50 U.S. Assay Office Lettered Edge AU-55</a:t>
            </a:r>
            <a:endParaRPr lang="en-US" sz="1000" b="1" i="1" dirty="0"/>
          </a:p>
        </p:txBody>
      </p:sp>
      <p:pic>
        <p:nvPicPr>
          <p:cNvPr id="10" name="Picture 9" descr="PanPac50MS66Ob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228600"/>
            <a:ext cx="3082780" cy="2971800"/>
          </a:xfrm>
          <a:prstGeom prst="rect">
            <a:avLst/>
          </a:prstGeom>
        </p:spPr>
      </p:pic>
      <p:pic>
        <p:nvPicPr>
          <p:cNvPr id="11" name="Picture 10" descr="PanPac50MS66Re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942" y="3504286"/>
            <a:ext cx="2990658" cy="2972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46294" y="3258979"/>
            <a:ext cx="5261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i="1" dirty="0" smtClean="0"/>
              <a:t>MS-66</a:t>
            </a:r>
            <a:endParaRPr lang="en-US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-Pac Gold $50 Octagonal Box .jpg"/>
          <p:cNvPicPr>
            <a:picLocks noChangeAspect="1"/>
          </p:cNvPicPr>
          <p:nvPr/>
        </p:nvPicPr>
        <p:blipFill>
          <a:blip r:embed="rId2" cstate="print"/>
          <a:srcRect l="1852" t="1211" r="1852" b="689"/>
          <a:stretch>
            <a:fillRect/>
          </a:stretch>
        </p:blipFill>
        <p:spPr>
          <a:xfrm>
            <a:off x="2438400" y="381000"/>
            <a:ext cx="3962400" cy="6172200"/>
          </a:xfrm>
          <a:prstGeom prst="rect">
            <a:avLst/>
          </a:prstGeom>
        </p:spPr>
      </p:pic>
      <p:pic>
        <p:nvPicPr>
          <p:cNvPr id="5" name="Picture 4" descr="1915-S Pan-Pac $50 Obv.jpg"/>
          <p:cNvPicPr>
            <a:picLocks noChangeAspect="1"/>
          </p:cNvPicPr>
          <p:nvPr/>
        </p:nvPicPr>
        <p:blipFill>
          <a:blip r:embed="rId3" cstate="print"/>
          <a:srcRect l="12914" t="6979" r="10733" b="11759"/>
          <a:stretch>
            <a:fillRect/>
          </a:stretch>
        </p:blipFill>
        <p:spPr>
          <a:xfrm>
            <a:off x="3124200" y="3581400"/>
            <a:ext cx="2431678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15-S OrigPackWithCoins.tif"/>
          <p:cNvPicPr>
            <a:picLocks noChangeAspect="1"/>
          </p:cNvPicPr>
          <p:nvPr/>
        </p:nvPicPr>
        <p:blipFill>
          <a:blip r:embed="rId2" cstate="print"/>
          <a:srcRect l="3996" t="2311" r="4500" b="2937"/>
          <a:stretch>
            <a:fillRect/>
          </a:stretch>
        </p:blipFill>
        <p:spPr>
          <a:xfrm>
            <a:off x="2133600" y="304800"/>
            <a:ext cx="46482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ken, Robert 1915 Panama-Pacific International Exposition Official Medal Gold Plated O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286000" cy="2276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iken, Robert 1915 Panama-Pacific International Exposition Official Medal Gold Plated 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152401"/>
            <a:ext cx="2362200" cy="2381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iken, Robert 1915 Panama-Pacific International Exposition Official Medal Silver MS 64 Ob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1" y="2286000"/>
            <a:ext cx="2290582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iken, Robert 1915 Panama-Pacific International Exposition Official Medal Silver MS 64 Re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2362200"/>
            <a:ext cx="2286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iken, Robert 1915 Pan-Pac International Exposition Official Medal Bronze MS 64 Ob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4486886"/>
            <a:ext cx="2209800" cy="2200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iken, Robert 1915 Pan-Pac International Exposition Official Medal Bronze MS 64 Re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200" y="4514850"/>
            <a:ext cx="2209800" cy="2174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08708" y="457200"/>
            <a:ext cx="2708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Panama-Pacific Exposition</a:t>
            </a:r>
          </a:p>
          <a:p>
            <a:pPr algn="ctr"/>
            <a:r>
              <a:rPr lang="en-US" b="1" i="1" dirty="0" smtClean="0"/>
              <a:t>Exposition Medals </a:t>
            </a:r>
          </a:p>
          <a:p>
            <a:pPr algn="ctr"/>
            <a:r>
              <a:rPr lang="en-US" b="1" i="1" dirty="0" smtClean="0"/>
              <a:t>Designed</a:t>
            </a:r>
          </a:p>
          <a:p>
            <a:pPr algn="ctr"/>
            <a:r>
              <a:rPr lang="en-US" b="1" i="1" dirty="0" smtClean="0"/>
              <a:t>By</a:t>
            </a:r>
          </a:p>
          <a:p>
            <a:pPr algn="ctr"/>
            <a:r>
              <a:rPr lang="en-US" b="1" i="1" dirty="0" smtClean="0"/>
              <a:t>Robert I. </a:t>
            </a:r>
            <a:r>
              <a:rPr lang="en-US" b="1" i="1" dirty="0" err="1" smtClean="0"/>
              <a:t>Aitken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11023" y="2325469"/>
            <a:ext cx="1336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Gold </a:t>
            </a:r>
          </a:p>
          <a:p>
            <a:pPr algn="ctr"/>
            <a:r>
              <a:rPr lang="en-US" b="1" i="1" dirty="0" smtClean="0"/>
              <a:t>Plated (Gilt)</a:t>
            </a:r>
          </a:p>
          <a:p>
            <a:pPr algn="ctr"/>
            <a:r>
              <a:rPr lang="en-US" b="1" i="1" dirty="0" smtClean="0"/>
              <a:t>HK-401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948385" y="4343400"/>
            <a:ext cx="87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Silver</a:t>
            </a:r>
          </a:p>
          <a:p>
            <a:pPr algn="ctr"/>
            <a:r>
              <a:rPr lang="en-US" b="1" i="1" dirty="0" smtClean="0"/>
              <a:t>HK-399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11115" y="6096000"/>
            <a:ext cx="87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Bronze</a:t>
            </a:r>
          </a:p>
          <a:p>
            <a:pPr algn="ctr"/>
            <a:r>
              <a:rPr lang="en-US" b="1" i="1" dirty="0" smtClean="0"/>
              <a:t>HK-400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40580" y="1905000"/>
            <a:ext cx="33826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i="1" dirty="0" smtClean="0"/>
              <a:t>(also designed the $50 Pan-Pac Commemorative gold piece, </a:t>
            </a:r>
          </a:p>
          <a:p>
            <a:pPr algn="ctr"/>
            <a:r>
              <a:rPr lang="en-US" sz="1000" b="1" i="1" dirty="0" smtClean="0"/>
              <a:t>The Missouri Commemorative Half &amp; the California-Pacific </a:t>
            </a:r>
          </a:p>
          <a:p>
            <a:pPr algn="ctr"/>
            <a:r>
              <a:rPr lang="en-US" sz="1000" b="1" i="1" dirty="0" smtClean="0"/>
              <a:t>Exposition (San Diego) Commemorative Half</a:t>
            </a:r>
            <a:endParaRPr lang="en-US" sz="10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10400" y="2971800"/>
            <a:ext cx="14680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All Struck at the </a:t>
            </a:r>
          </a:p>
          <a:p>
            <a:pPr algn="ctr"/>
            <a:r>
              <a:rPr lang="en-US" sz="1400" b="1" i="1" dirty="0" smtClean="0"/>
              <a:t>U.S. Mint Exhibit </a:t>
            </a:r>
          </a:p>
          <a:p>
            <a:pPr algn="ctr"/>
            <a:r>
              <a:rPr lang="en-US" sz="1400" b="1" i="1" dirty="0" smtClean="0"/>
              <a:t>at the Exhibition 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3622" y="152400"/>
            <a:ext cx="9215536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chemeClr val="accent6"/>
                </a:solidFill>
              </a:rPr>
              <a:t>So-Called Dollars Are:</a:t>
            </a:r>
          </a:p>
          <a:p>
            <a:pPr algn="ctr"/>
            <a:endParaRPr lang="en-US" sz="2000" b="1" i="1" dirty="0" smtClean="0">
              <a:solidFill>
                <a:schemeClr val="accent6"/>
              </a:solidFill>
            </a:endParaRP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Medals of “Near Dollar” Size (33-45 mm) of a Commemorative or 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Exhibition Nature And They Are Often Times Symbolic of Industry, Culture, Philosophy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And Progress</a:t>
            </a:r>
          </a:p>
          <a:p>
            <a:pPr algn="ctr"/>
            <a:endParaRPr lang="en-US" sz="2000" b="1" i="1" dirty="0" smtClean="0">
              <a:solidFill>
                <a:schemeClr val="accent6"/>
              </a:solidFill>
            </a:endParaRP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A Few Were Minted by the U.S. Mint 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(Many Times on Location of the Event!)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But Most Were Struck by Private Enterprises</a:t>
            </a:r>
          </a:p>
          <a:p>
            <a:pPr algn="ctr"/>
            <a:endParaRPr lang="en-US" sz="2000" b="1" i="1" dirty="0" smtClean="0">
              <a:solidFill>
                <a:schemeClr val="accent6"/>
              </a:solidFill>
            </a:endParaRPr>
          </a:p>
          <a:p>
            <a:r>
              <a:rPr lang="en-US" sz="2400" b="1" i="1" dirty="0" smtClean="0">
                <a:solidFill>
                  <a:schemeClr val="accent6"/>
                </a:solidFill>
              </a:rPr>
              <a:t>		         	       </a:t>
            </a:r>
            <a:r>
              <a:rPr lang="en-US" b="1" i="1" dirty="0" smtClean="0">
                <a:solidFill>
                  <a:schemeClr val="accent6"/>
                </a:solidFill>
              </a:rPr>
              <a:t>Rarity Ratings: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 	        R-1  &gt;5000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 	        R-2  2001-5000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	        R-3  501-2000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	        R-4  201-500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	        R-5  76-200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 	        R-6  21-75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	        R-7  11-20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 	        R-8  5-10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	        R-9  2-4 known</a:t>
            </a:r>
          </a:p>
          <a:p>
            <a:r>
              <a:rPr lang="en-US" b="1" i="1" dirty="0" smtClean="0">
                <a:solidFill>
                  <a:schemeClr val="accent6"/>
                </a:solidFill>
              </a:rPr>
              <a:t>		    	        R-10  1 known (unique)</a:t>
            </a:r>
            <a:endParaRPr lang="en-US" b="1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2703" y="5334000"/>
            <a:ext cx="5787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Panama-Pacific Exposition Official Award Medal (70.5mm)</a:t>
            </a:r>
          </a:p>
          <a:p>
            <a:pPr algn="ctr"/>
            <a:r>
              <a:rPr lang="en-US" b="1" i="1" dirty="0" smtClean="0"/>
              <a:t>Designed By</a:t>
            </a:r>
          </a:p>
          <a:p>
            <a:pPr algn="ctr"/>
            <a:r>
              <a:rPr lang="en-US" b="1" i="1" dirty="0" smtClean="0"/>
              <a:t>John Flannigan (who designed the Washington Quarter)</a:t>
            </a:r>
            <a:endParaRPr lang="en-US" b="1" i="1" dirty="0"/>
          </a:p>
        </p:txBody>
      </p:sp>
      <p:pic>
        <p:nvPicPr>
          <p:cNvPr id="5" name="Picture 4" descr="Pan-Pac 1915 Bronze Medal Obv Aitkin 70.5mm A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143000"/>
            <a:ext cx="36576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Pan-Pac 1915 Bronze Medal Rev Aitkin 70.5mm A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219200"/>
            <a:ext cx="36576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-Pac 1913 1 cent Balboa sta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369" y="228600"/>
            <a:ext cx="3578831" cy="2895600"/>
          </a:xfrm>
          <a:prstGeom prst="rect">
            <a:avLst/>
          </a:prstGeom>
        </p:spPr>
      </p:pic>
      <p:pic>
        <p:nvPicPr>
          <p:cNvPr id="3" name="Picture 2" descr="Pan-Pac 1913 2 cent Panama Canal sta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40822"/>
            <a:ext cx="3429000" cy="2618509"/>
          </a:xfrm>
          <a:prstGeom prst="rect">
            <a:avLst/>
          </a:prstGeom>
        </p:spPr>
      </p:pic>
      <p:pic>
        <p:nvPicPr>
          <p:cNvPr id="4" name="Picture 3" descr="Pan-Pac 1913 5 cent  Golden Gate stam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101" y="3220836"/>
            <a:ext cx="3512299" cy="2570364"/>
          </a:xfrm>
          <a:prstGeom prst="rect">
            <a:avLst/>
          </a:prstGeom>
        </p:spPr>
      </p:pic>
      <p:pic>
        <p:nvPicPr>
          <p:cNvPr id="5" name="Picture 4" descr="Pan-Pac 1913 10 cent Discovery of San Fran Bay sta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200400"/>
            <a:ext cx="3352800" cy="2621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096000"/>
            <a:ext cx="743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Postage From 1915: Balboa, Panama Canal, Golden Gate, San Francisco Bay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290" y="57090"/>
            <a:ext cx="2340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FF00"/>
                </a:solidFill>
              </a:rPr>
              <a:t>State Fund “Dollars”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1142" y="6169223"/>
            <a:ext cx="1152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Florida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HK-404a, R-5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6" name="Picture 5" descr="Panama-Pacific Exposition 1915 HK-404 AU-58 R-5 Obv Florida Exposition F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2514600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Panama-Pacific Exposition 1915 HK-404 AU-58 R-5 Rev Florida Exposition F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276600"/>
            <a:ext cx="2590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Panama-Pacific Exposition 1915 Maryland Medal HK-407 R-5 Bronze About MS-60 Obv.jpg"/>
          <p:cNvPicPr>
            <a:picLocks noChangeAspect="1"/>
          </p:cNvPicPr>
          <p:nvPr/>
        </p:nvPicPr>
        <p:blipFill>
          <a:blip r:embed="rId4" cstate="print"/>
          <a:srcRect l="2500" t="2500" r="2500" b="2500"/>
          <a:stretch>
            <a:fillRect/>
          </a:stretch>
        </p:blipFill>
        <p:spPr>
          <a:xfrm>
            <a:off x="3048000" y="685800"/>
            <a:ext cx="2590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Panama-Pacific Exposition 1915 Maryland Medal HK-407 R-5 Bronze About MS-60 Rev.jpg"/>
          <p:cNvPicPr>
            <a:picLocks noChangeAspect="1"/>
          </p:cNvPicPr>
          <p:nvPr/>
        </p:nvPicPr>
        <p:blipFill>
          <a:blip r:embed="rId5" cstate="print"/>
          <a:srcRect l="2500" b="2500"/>
          <a:stretch>
            <a:fillRect/>
          </a:stretch>
        </p:blipFill>
        <p:spPr>
          <a:xfrm>
            <a:off x="3048000" y="3352800"/>
            <a:ext cx="2590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814658" y="6169223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Maryland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HK-407, R-5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Panama-Pacific Exposition 1915 Montana Exposition Fund Medal HK-409 R-4 MS-63 Bronze Ob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762000"/>
            <a:ext cx="2590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Panama-Pacific Exposition 1915 Montana Exposition Fund Medal HK-409 R-4 MS-63 Bronze Re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3429000"/>
            <a:ext cx="2590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689339" y="6169223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Montana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HK-409, R-4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ama-Pacific Exposition 1915 Swedish Medal 50.7mm Designed by George Larson Obv AU.jpg"/>
          <p:cNvPicPr>
            <a:picLocks noChangeAspect="1"/>
          </p:cNvPicPr>
          <p:nvPr/>
        </p:nvPicPr>
        <p:blipFill>
          <a:blip r:embed="rId2" cstate="print"/>
          <a:srcRect r="2564"/>
          <a:stretch>
            <a:fillRect/>
          </a:stretch>
        </p:blipFill>
        <p:spPr>
          <a:xfrm>
            <a:off x="1371600" y="609600"/>
            <a:ext cx="28956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Panama-Pacific Exposition 1915 Swedish Medal 50.7mm Designed by George Larson Rev AU.jpg"/>
          <p:cNvPicPr>
            <a:picLocks noChangeAspect="1"/>
          </p:cNvPicPr>
          <p:nvPr/>
        </p:nvPicPr>
        <p:blipFill>
          <a:blip r:embed="rId3" cstate="print"/>
          <a:srcRect l="2500" t="2500" r="2500" b="2500"/>
          <a:stretch>
            <a:fillRect/>
          </a:stretch>
        </p:blipFill>
        <p:spPr>
          <a:xfrm>
            <a:off x="1371600" y="3657600"/>
            <a:ext cx="29718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03939" y="327660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Sweden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50.7mm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9054" y="87868"/>
            <a:ext cx="12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“Countries”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6" name="Picture 5" descr="Panama-Pacific Exposition 1915 French Republic Medal Bronze 51.2mm AK 76-10 AU Obv.jpg"/>
          <p:cNvPicPr>
            <a:picLocks noChangeAspect="1"/>
          </p:cNvPicPr>
          <p:nvPr/>
        </p:nvPicPr>
        <p:blipFill>
          <a:blip r:embed="rId4" cstate="print"/>
          <a:srcRect l="2500" t="2500" r="2500"/>
          <a:stretch>
            <a:fillRect/>
          </a:stretch>
        </p:blipFill>
        <p:spPr>
          <a:xfrm>
            <a:off x="4648200" y="609600"/>
            <a:ext cx="28956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Panama-Pacific Exposition 1915 French Republic Medal Bronze 51.2mm AK 76-10 AU Rev.jpg"/>
          <p:cNvPicPr>
            <a:picLocks noChangeAspect="1"/>
          </p:cNvPicPr>
          <p:nvPr/>
        </p:nvPicPr>
        <p:blipFill>
          <a:blip r:embed="rId5" cstate="print"/>
          <a:srcRect t="2500" r="2500"/>
          <a:stretch>
            <a:fillRect/>
          </a:stretch>
        </p:blipFill>
        <p:spPr>
          <a:xfrm>
            <a:off x="4648200" y="3657600"/>
            <a:ext cx="29718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951153" y="327660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France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51.2mm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ama-Pacific Exposition 1915 Gold Token Unknown Origin 1 of 3 known Obv.jpg"/>
          <p:cNvPicPr>
            <a:picLocks noChangeAspect="1"/>
          </p:cNvPicPr>
          <p:nvPr/>
        </p:nvPicPr>
        <p:blipFill>
          <a:blip r:embed="rId2" cstate="print"/>
          <a:srcRect l="9519" t="10000" r="9574" b="10000"/>
          <a:stretch>
            <a:fillRect/>
          </a:stretch>
        </p:blipFill>
        <p:spPr>
          <a:xfrm>
            <a:off x="976312" y="457200"/>
            <a:ext cx="1538288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Panama-Pacific Exposition 1915 Gold Token Unknown Origin 1 of 3 known Rev.jpg"/>
          <p:cNvPicPr>
            <a:picLocks noChangeAspect="1"/>
          </p:cNvPicPr>
          <p:nvPr/>
        </p:nvPicPr>
        <p:blipFill>
          <a:blip r:embed="rId3" cstate="print"/>
          <a:srcRect l="7167" t="3433" r="7167" b="5365"/>
          <a:stretch>
            <a:fillRect/>
          </a:stretch>
        </p:blipFill>
        <p:spPr>
          <a:xfrm>
            <a:off x="990600" y="2133601"/>
            <a:ext cx="1524000" cy="14393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64306" y="3810000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HK-1030, 19mm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Gold Dollar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 descr="Panama-Pacific Exposition 1915 Grizzly Bear Lucky Penny  51mm UNC Obv Bronze.jpg"/>
          <p:cNvPicPr>
            <a:picLocks noChangeAspect="1"/>
          </p:cNvPicPr>
          <p:nvPr/>
        </p:nvPicPr>
        <p:blipFill>
          <a:blip r:embed="rId4" cstate="print"/>
          <a:srcRect t="2500"/>
          <a:stretch>
            <a:fillRect/>
          </a:stretch>
        </p:blipFill>
        <p:spPr>
          <a:xfrm>
            <a:off x="2885831" y="76200"/>
            <a:ext cx="3210169" cy="31299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Panama-Pacific Exposition 1915 Grizzly Bear Lucky Penny  51mm UNC Rev Bronze.jpg"/>
          <p:cNvPicPr>
            <a:picLocks noChangeAspect="1"/>
          </p:cNvPicPr>
          <p:nvPr/>
        </p:nvPicPr>
        <p:blipFill>
          <a:blip r:embed="rId5" cstate="print"/>
          <a:srcRect l="2500" t="2500" r="2500" b="2500"/>
          <a:stretch>
            <a:fillRect/>
          </a:stretch>
        </p:blipFill>
        <p:spPr>
          <a:xfrm>
            <a:off x="2895600" y="3276600"/>
            <a:ext cx="3276600" cy="3276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76963" y="6553200"/>
            <a:ext cx="3371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“</a:t>
            </a:r>
            <a:r>
              <a:rPr lang="en-US" sz="1400" b="1" i="1" dirty="0" err="1" smtClean="0">
                <a:solidFill>
                  <a:srgbClr val="FFFF00"/>
                </a:solidFill>
              </a:rPr>
              <a:t>Grizzley</a:t>
            </a:r>
            <a:r>
              <a:rPr lang="en-US" sz="1400" b="1" i="1" dirty="0" smtClean="0">
                <a:solidFill>
                  <a:srgbClr val="FFFF00"/>
                </a:solidFill>
              </a:rPr>
              <a:t> Bear” Lucky Penny 51mm, Bronze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pic>
        <p:nvPicPr>
          <p:cNvPr id="8" name="Picture 7" descr="Panama-Pacific Exposition 1915 $1 Gold Token Struck for the Exhibition AU-55 Obv.jpg"/>
          <p:cNvPicPr>
            <a:picLocks noChangeAspect="1"/>
          </p:cNvPicPr>
          <p:nvPr/>
        </p:nvPicPr>
        <p:blipFill>
          <a:blip r:embed="rId6" cstate="print"/>
          <a:srcRect l="3030" t="3030" r="3030" b="3030"/>
          <a:stretch>
            <a:fillRect/>
          </a:stretch>
        </p:blipFill>
        <p:spPr>
          <a:xfrm>
            <a:off x="6477000" y="381000"/>
            <a:ext cx="1676400" cy="167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Panama-Pacific Exposition 1915 $1 Gold Token Struck for the Exhibition AU-55 Rev.jpg"/>
          <p:cNvPicPr>
            <a:picLocks noChangeAspect="1"/>
          </p:cNvPicPr>
          <p:nvPr/>
        </p:nvPicPr>
        <p:blipFill>
          <a:blip r:embed="rId7" cstate="print"/>
          <a:srcRect l="2500" t="2500" r="5000" b="2500"/>
          <a:stretch>
            <a:fillRect/>
          </a:stretch>
        </p:blipFill>
        <p:spPr>
          <a:xfrm>
            <a:off x="6553200" y="2286000"/>
            <a:ext cx="1600200" cy="16434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554328" y="4038600"/>
            <a:ext cx="1680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Gold Dollar 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Made For Exhibition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ama-Pacific Exposition 1915 Admission Badg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28600"/>
            <a:ext cx="2667000" cy="5624407"/>
          </a:xfrm>
          <a:prstGeom prst="rect">
            <a:avLst/>
          </a:prstGeom>
        </p:spPr>
      </p:pic>
      <p:pic>
        <p:nvPicPr>
          <p:cNvPr id="3" name="Picture 2" descr="Panama-Pacific Exposition 1915 Admission Badg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52400"/>
            <a:ext cx="2743200" cy="5693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6096000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Admission Badges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1893 MS 65 Obv.jpg"/>
          <p:cNvPicPr>
            <a:picLocks noChangeAspect="1"/>
          </p:cNvPicPr>
          <p:nvPr/>
        </p:nvPicPr>
        <p:blipFill>
          <a:blip r:embed="rId2" cstate="print"/>
          <a:srcRect l="1904" t="2000" r="1904" b="2000"/>
          <a:stretch>
            <a:fillRect/>
          </a:stretch>
        </p:blipFill>
        <p:spPr>
          <a:xfrm>
            <a:off x="76200" y="76200"/>
            <a:ext cx="1371600" cy="137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Isabell Quarter 1893 MS 64 (2) Obv.jpg"/>
          <p:cNvPicPr>
            <a:picLocks noChangeAspect="1"/>
          </p:cNvPicPr>
          <p:nvPr/>
        </p:nvPicPr>
        <p:blipFill>
          <a:blip r:embed="rId3" cstate="print"/>
          <a:srcRect l="3413" t="2000" r="3413" b="2000"/>
          <a:stretch>
            <a:fillRect/>
          </a:stretch>
        </p:blipFill>
        <p:spPr>
          <a:xfrm>
            <a:off x="1714500" y="228600"/>
            <a:ext cx="1104900" cy="1143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ouisiana Purchase 1903 MS 65 McKinley Obv.jpg"/>
          <p:cNvPicPr>
            <a:picLocks noChangeAspect="1"/>
          </p:cNvPicPr>
          <p:nvPr/>
        </p:nvPicPr>
        <p:blipFill>
          <a:blip r:embed="rId4" cstate="print"/>
          <a:srcRect l="2000" t="1515" r="3600" b="1515"/>
          <a:stretch>
            <a:fillRect/>
          </a:stretch>
        </p:blipFill>
        <p:spPr>
          <a:xfrm>
            <a:off x="1524000" y="3643393"/>
            <a:ext cx="838200" cy="8524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Louisiana Purchase 1903 MS 66 Jefferson Ob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657600"/>
            <a:ext cx="838200" cy="83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Lewis and Clark Exposition Portland Oregon 1904 MS 66 (1) Ob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61927" y="3657600"/>
            <a:ext cx="852873" cy="83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Lewis and Clark Exposition Portland Oregon 1905 MS 63 Rev.jpg"/>
          <p:cNvPicPr>
            <a:picLocks noChangeAspect="1"/>
          </p:cNvPicPr>
          <p:nvPr/>
        </p:nvPicPr>
        <p:blipFill>
          <a:blip r:embed="rId7" cstate="print"/>
          <a:srcRect l="1904" t="2000" r="1904" b="2000"/>
          <a:stretch>
            <a:fillRect/>
          </a:stretch>
        </p:blipFill>
        <p:spPr>
          <a:xfrm>
            <a:off x="4343400" y="3657600"/>
            <a:ext cx="838200" cy="83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Pan-Pac 1915-S $1 MS 66 Obv.jpg"/>
          <p:cNvPicPr>
            <a:picLocks noChangeAspect="1"/>
          </p:cNvPicPr>
          <p:nvPr/>
        </p:nvPicPr>
        <p:blipFill>
          <a:blip r:embed="rId8" cstate="print"/>
          <a:srcRect l="2000" t="1904" r="2000" b="1904"/>
          <a:stretch>
            <a:fillRect/>
          </a:stretch>
        </p:blipFill>
        <p:spPr>
          <a:xfrm>
            <a:off x="6172200" y="1828800"/>
            <a:ext cx="838200" cy="83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Pan-Pac quarter eagle 1915-S MS 66 Ob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0800" y="3200400"/>
            <a:ext cx="100263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Pan-Pac 1915-S Half MS 63 (1) Ob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91400" y="2590800"/>
            <a:ext cx="1379879" cy="137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Pan-Pac 1915-S $50 Round MS 62 Obv.jpg"/>
          <p:cNvPicPr>
            <a:picLocks noChangeAspect="1"/>
          </p:cNvPicPr>
          <p:nvPr/>
        </p:nvPicPr>
        <p:blipFill>
          <a:blip r:embed="rId11" cstate="print"/>
          <a:srcRect l="1120" t="2000" r="1120" b="2000"/>
          <a:stretch>
            <a:fillRect/>
          </a:stretch>
        </p:blipFill>
        <p:spPr>
          <a:xfrm>
            <a:off x="6781800" y="152400"/>
            <a:ext cx="2286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PanPac50MS66Obv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33800" y="152400"/>
            <a:ext cx="2371369" cy="2286000"/>
          </a:xfrm>
          <a:prstGeom prst="rect">
            <a:avLst/>
          </a:prstGeom>
        </p:spPr>
      </p:pic>
      <p:pic>
        <p:nvPicPr>
          <p:cNvPr id="13" name="Picture 12" descr="Columbian Exposition Official Medal Large Letters Variety Obv HK-154 Brass MS 63 R-2 US Gov Bldg Struck by Mint on Location.jpg"/>
          <p:cNvPicPr>
            <a:picLocks noChangeAspect="1"/>
          </p:cNvPicPr>
          <p:nvPr/>
        </p:nvPicPr>
        <p:blipFill>
          <a:blip r:embed="rId13" cstate="print"/>
          <a:srcRect l="19231" t="45249" r="19231" b="9502"/>
          <a:stretch>
            <a:fillRect/>
          </a:stretch>
        </p:blipFill>
        <p:spPr>
          <a:xfrm rot="159253">
            <a:off x="656121" y="1336505"/>
            <a:ext cx="1817374" cy="18173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Louisiana Purchase 1904 Official Souvenir Medal HK-299 Silver UNC R-4 Obv.jpg"/>
          <p:cNvPicPr>
            <a:picLocks noChangeAspect="1"/>
          </p:cNvPicPr>
          <p:nvPr/>
        </p:nvPicPr>
        <p:blipFill>
          <a:blip r:embed="rId14" cstate="print"/>
          <a:srcRect l="2500" t="2500" r="2500" b="2500"/>
          <a:stretch>
            <a:fillRect/>
          </a:stretch>
        </p:blipFill>
        <p:spPr>
          <a:xfrm>
            <a:off x="533400" y="4572000"/>
            <a:ext cx="18288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Lewis and Clark 1905 HK-325 Silver R-5 34mm MS-63 Obv Official Medal Struck on Grounds by US Mint.jpg"/>
          <p:cNvPicPr>
            <a:picLocks noChangeAspect="1"/>
          </p:cNvPicPr>
          <p:nvPr/>
        </p:nvPicPr>
        <p:blipFill>
          <a:blip r:embed="rId15" cstate="print"/>
          <a:srcRect l="2500" t="2500" r="2500" b="2500"/>
          <a:stretch>
            <a:fillRect/>
          </a:stretch>
        </p:blipFill>
        <p:spPr>
          <a:xfrm>
            <a:off x="3276600" y="4572000"/>
            <a:ext cx="18288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 descr="Aiken, Robert 1915 Panama-Pacific International Exposition Official Medal Silver MS 64 Obv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086600" y="4038600"/>
            <a:ext cx="1832466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498239" y="3124200"/>
            <a:ext cx="2092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World’s Columbian Exposition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6400800"/>
            <a:ext cx="2113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Louisiana Purchase Exposition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3572" y="6400800"/>
            <a:ext cx="2602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Lewis and Clark Centennial Exposition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6400" y="2743200"/>
            <a:ext cx="1874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00"/>
                </a:solidFill>
              </a:rPr>
              <a:t>Panama-Pacific Exposition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wers Book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2649682" cy="3429000"/>
          </a:xfrm>
          <a:prstGeom prst="rect">
            <a:avLst/>
          </a:prstGeom>
        </p:spPr>
      </p:pic>
      <p:pic>
        <p:nvPicPr>
          <p:cNvPr id="3" name="Picture 2" descr="Swiatek&amp;Breen Book 1.jpg"/>
          <p:cNvPicPr>
            <a:picLocks noChangeAspect="1"/>
          </p:cNvPicPr>
          <p:nvPr/>
        </p:nvPicPr>
        <p:blipFill>
          <a:blip r:embed="rId3" cstate="print"/>
          <a:srcRect l="2778" t="2146"/>
          <a:stretch>
            <a:fillRect/>
          </a:stretch>
        </p:blipFill>
        <p:spPr>
          <a:xfrm>
            <a:off x="2971800" y="381000"/>
            <a:ext cx="2315988" cy="3016623"/>
          </a:xfrm>
          <a:prstGeom prst="rect">
            <a:avLst/>
          </a:prstGeom>
        </p:spPr>
      </p:pic>
      <p:pic>
        <p:nvPicPr>
          <p:cNvPr id="4" name="Picture 3" descr="Taxay Book 1.jpg"/>
          <p:cNvPicPr>
            <a:picLocks noChangeAspect="1"/>
          </p:cNvPicPr>
          <p:nvPr/>
        </p:nvPicPr>
        <p:blipFill>
          <a:blip r:embed="rId4" cstate="print"/>
          <a:srcRect t="1111" r="21242" b="6667"/>
          <a:stretch>
            <a:fillRect/>
          </a:stretch>
        </p:blipFill>
        <p:spPr>
          <a:xfrm>
            <a:off x="533400" y="3897393"/>
            <a:ext cx="1752600" cy="2655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581400"/>
            <a:ext cx="11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Published 1992</a:t>
            </a:r>
            <a:endParaRPr lang="en-US" sz="12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86636" y="3505200"/>
            <a:ext cx="154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Published 1981, 1990</a:t>
            </a:r>
            <a:endParaRPr lang="en-US" sz="12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6504801"/>
            <a:ext cx="11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Published 1967</a:t>
            </a:r>
            <a:endParaRPr lang="en-US" sz="1200" b="1" i="1" dirty="0"/>
          </a:p>
        </p:txBody>
      </p:sp>
      <p:pic>
        <p:nvPicPr>
          <p:cNvPr id="8" name="Picture 7" descr="Slabaugh, Arlie United States Commemorative Coi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3962400"/>
            <a:ext cx="1502918" cy="21908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6248400"/>
            <a:ext cx="158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Published  1962, 1975</a:t>
            </a:r>
            <a:endParaRPr lang="en-US" sz="1200" b="1" i="1" dirty="0"/>
          </a:p>
        </p:txBody>
      </p:sp>
      <p:pic>
        <p:nvPicPr>
          <p:cNvPr id="10" name="Picture 9" descr="So-Called Dollar Book Cover by Hibler &amp; Kappen 2008 edition.jpg"/>
          <p:cNvPicPr>
            <a:picLocks noChangeAspect="1"/>
          </p:cNvPicPr>
          <p:nvPr/>
        </p:nvPicPr>
        <p:blipFill>
          <a:blip r:embed="rId6" cstate="print"/>
          <a:srcRect l="2442" t="1887"/>
          <a:stretch>
            <a:fillRect/>
          </a:stretch>
        </p:blipFill>
        <p:spPr>
          <a:xfrm>
            <a:off x="5715000" y="1066800"/>
            <a:ext cx="3044537" cy="396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27215" y="5257800"/>
            <a:ext cx="2655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2008 (2</a:t>
            </a:r>
            <a:r>
              <a:rPr lang="en-US" sz="1200" b="1" i="1" baseline="30000" dirty="0" smtClean="0"/>
              <a:t>nd</a:t>
            </a:r>
            <a:r>
              <a:rPr lang="en-US" sz="1200" b="1" i="1" dirty="0" smtClean="0"/>
              <a:t>) Edition  by </a:t>
            </a:r>
            <a:r>
              <a:rPr lang="en-US" sz="1200" b="1" i="1" dirty="0" err="1" smtClean="0"/>
              <a:t>Hibler</a:t>
            </a:r>
            <a:r>
              <a:rPr lang="en-US" sz="1200" b="1" i="1" dirty="0" smtClean="0"/>
              <a:t> &amp; </a:t>
            </a:r>
            <a:r>
              <a:rPr lang="en-US" sz="1200" b="1" i="1" dirty="0" err="1" smtClean="0"/>
              <a:t>Kappen</a:t>
            </a:r>
            <a:r>
              <a:rPr lang="en-US" sz="1200" b="1" i="1" dirty="0" smtClean="0"/>
              <a:t> 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31" y="891838"/>
            <a:ext cx="8710653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6"/>
                </a:solidFill>
              </a:rPr>
              <a:t>1893 World’s Columbian Exhibition:</a:t>
            </a:r>
          </a:p>
          <a:p>
            <a:pPr algn="ctr"/>
            <a:endParaRPr lang="en-US" sz="2400" b="1" i="1" dirty="0" smtClean="0">
              <a:solidFill>
                <a:schemeClr val="accent6"/>
              </a:solidFill>
            </a:endParaRP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Celebrated the 400</a:t>
            </a:r>
            <a:r>
              <a:rPr lang="en-US" sz="2000" b="1" i="1" baseline="30000" dirty="0" smtClean="0">
                <a:solidFill>
                  <a:schemeClr val="accent6"/>
                </a:solidFill>
              </a:rPr>
              <a:t>th</a:t>
            </a:r>
            <a:r>
              <a:rPr lang="en-US" sz="2000" b="1" i="1" dirty="0" smtClean="0">
                <a:solidFill>
                  <a:schemeClr val="accent6"/>
                </a:solidFill>
              </a:rPr>
              <a:t> anniversary of Columbus’s landing in the new world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Held near Chicago and built on over 600 acres along the shores of Lake Michigan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All states and all countries were invited to participate;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All states and territories were represented and 50 countries took part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36 states built buildings and 17 countries built structures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The total number of  exhibits exceeded 50,000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Electricity was fairly new and put to use for “lavish illumination”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Approximately 27,500,000 attended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Three U.S. Commemorative Coins were issued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&gt;80 So-Called Dollars/Medals were distributed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Other medals, tokens etc. were also distributed or sold</a:t>
            </a:r>
          </a:p>
          <a:p>
            <a:pPr algn="ctr"/>
            <a:r>
              <a:rPr lang="en-US" sz="2000" b="1" i="1" dirty="0" smtClean="0">
                <a:solidFill>
                  <a:schemeClr val="accent6"/>
                </a:solidFill>
              </a:rPr>
              <a:t>(Nathan </a:t>
            </a:r>
            <a:r>
              <a:rPr lang="en-US" sz="2000" b="1" i="1" dirty="0" err="1" smtClean="0">
                <a:solidFill>
                  <a:schemeClr val="accent6"/>
                </a:solidFill>
              </a:rPr>
              <a:t>Eglit</a:t>
            </a:r>
            <a:r>
              <a:rPr lang="en-US" sz="2000" b="1" i="1" dirty="0" smtClean="0">
                <a:solidFill>
                  <a:schemeClr val="accent6"/>
                </a:solidFill>
              </a:rPr>
              <a:t> in His Book “Columbiana” Lists &gt;600 Exhibition Items</a:t>
            </a:r>
          </a:p>
          <a:p>
            <a:pPr algn="ctr"/>
            <a:endParaRPr lang="en-US" sz="2000" b="1" i="1" dirty="0" smtClean="0">
              <a:solidFill>
                <a:schemeClr val="accent6"/>
              </a:solidFill>
            </a:endParaRPr>
          </a:p>
          <a:p>
            <a:pPr algn="ctr"/>
            <a:r>
              <a:rPr lang="en-US" sz="2200" b="1" i="1" dirty="0" smtClean="0">
                <a:solidFill>
                  <a:schemeClr val="accent6"/>
                </a:solidFill>
              </a:rPr>
              <a:t>Lots of stuff to collect!</a:t>
            </a:r>
            <a:endParaRPr lang="en-US" sz="2200" b="1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1893 Aerial drawing of Exposition buildin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676400"/>
            <a:ext cx="5415224" cy="3285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5029200"/>
            <a:ext cx="4107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Aerial View of the 1893 Columbian Exposition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pic>
        <p:nvPicPr>
          <p:cNvPr id="4" name="Picture 3" descr="COlumbian Exposition 1893 Exposition Aerial View-Santa Maria HK-167 Aluminum Ob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600200"/>
            <a:ext cx="3505200" cy="350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34135" y="5105400"/>
            <a:ext cx="195656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“Bird’s Eye View Dollar”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HK-167, R-5</a:t>
            </a:r>
          </a:p>
          <a:p>
            <a:pPr algn="ctr"/>
            <a:r>
              <a:rPr lang="en-US" sz="1400" b="1" i="1" dirty="0" smtClean="0">
                <a:solidFill>
                  <a:srgbClr val="FFFF00"/>
                </a:solidFill>
              </a:rPr>
              <a:t>Aluminum</a:t>
            </a:r>
          </a:p>
          <a:p>
            <a:pPr algn="ctr"/>
            <a:r>
              <a:rPr lang="en-US" sz="900" b="1" i="1" dirty="0" smtClean="0">
                <a:solidFill>
                  <a:srgbClr val="FFFF00"/>
                </a:solidFill>
              </a:rPr>
              <a:t>Photo by John Raymond</a:t>
            </a:r>
            <a:endParaRPr lang="en-US" sz="9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bian 1893 drawing of Exposition buildin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52400"/>
            <a:ext cx="6019800" cy="4021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4343400"/>
            <a:ext cx="19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Administration Building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Columbian Exposition 1893 MS 62 Obv Admin Bldg-Fisheris Bldg Aluminum HK17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429000"/>
            <a:ext cx="3048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9429" y="6477000"/>
            <a:ext cx="2951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HK-177a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Obv</a:t>
            </a:r>
            <a:r>
              <a:rPr lang="en-US" sz="1400" b="1" i="1" dirty="0" smtClean="0">
                <a:solidFill>
                  <a:srgbClr val="FF0000"/>
                </a:solidFill>
              </a:rPr>
              <a:t>,, Aluminum, R-5, MS-62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 descr="Columbian Exposition 1892-3 MS 63 PL Rev Exhibition Hall Aluminum HK205 R-6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429000"/>
            <a:ext cx="3124200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961018" y="6550223"/>
            <a:ext cx="3039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HK-205 Rev., Aluminum, R-6, MS-63 PL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1874</TotalTime>
  <Words>2024</Words>
  <Application>Microsoft Office PowerPoint</Application>
  <PresentationFormat>On-screen Show (4:3)</PresentationFormat>
  <Paragraphs>395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Office Theme</vt:lpstr>
      <vt:lpstr>1_Office Theme</vt:lpstr>
      <vt:lpstr>2_Office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</dc:creator>
  <cp:lastModifiedBy>RyAnne Scott</cp:lastModifiedBy>
  <cp:revision>181</cp:revision>
  <dcterms:created xsi:type="dcterms:W3CDTF">2011-01-17T18:56:38Z</dcterms:created>
  <dcterms:modified xsi:type="dcterms:W3CDTF">2011-04-20T16:57:26Z</dcterms:modified>
</cp:coreProperties>
</file>